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5" r:id="rId5"/>
  </p:sldMasterIdLst>
  <p:notesMasterIdLst>
    <p:notesMasterId r:id="rId16"/>
  </p:notesMasterIdLst>
  <p:sldIdLst>
    <p:sldId id="258" r:id="rId6"/>
    <p:sldId id="260" r:id="rId7"/>
    <p:sldId id="678" r:id="rId8"/>
    <p:sldId id="682" r:id="rId9"/>
    <p:sldId id="685" r:id="rId10"/>
    <p:sldId id="684" r:id="rId11"/>
    <p:sldId id="686" r:id="rId12"/>
    <p:sldId id="687" r:id="rId13"/>
    <p:sldId id="680" r:id="rId14"/>
    <p:sldId id="67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9900"/>
    <a:srgbClr val="124E5A"/>
    <a:srgbClr val="724E56"/>
    <a:srgbClr val="971933"/>
    <a:srgbClr val="721427"/>
    <a:srgbClr val="9C8D8F"/>
    <a:srgbClr val="DF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5995" autoAdjust="0"/>
  </p:normalViewPr>
  <p:slideViewPr>
    <p:cSldViewPr snapToGrid="0" showGuides="1">
      <p:cViewPr varScale="1">
        <p:scale>
          <a:sx n="115" d="100"/>
          <a:sy n="115" d="100"/>
        </p:scale>
        <p:origin x="1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Delfosse\Desktop\Umfrage-H&#228;ndler\Umfrage_CHrep_H&#228;ndler_Ergebn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Delfosse\Desktop\Umfrage-H&#228;ndler\Umfrage_CHrep_H&#228;ndler_Ergebn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600" b="1"/>
              <a:t>Auswirkungen der Vorgaben in MepV ohne MRA</a:t>
            </a:r>
          </a:p>
          <a:p>
            <a:pPr>
              <a:defRPr sz="1600"/>
            </a:pPr>
            <a:r>
              <a:rPr lang="de-CH" sz="1600"/>
              <a:t>(Umfrage bei CH-Händlern, N=20)</a:t>
            </a:r>
          </a:p>
        </c:rich>
      </c:tx>
      <c:layout>
        <c:manualLayout>
          <c:xMode val="edge"/>
          <c:yMode val="edge"/>
          <c:x val="1.4944457539430307E-2"/>
          <c:y val="3.2467515866900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4208570692366091"/>
          <c:y val="0.27077908232995074"/>
          <c:w val="0.63087381407736232"/>
          <c:h val="0.6571261595632684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Tabelle1!$D$61</c:f>
              <c:strCache>
                <c:ptCount val="1"/>
                <c:pt idx="0">
                  <c:v>Ohne Klasse 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Tabelle1!$A$62:$A$65</c:f>
              <c:strCache>
                <c:ptCount val="4"/>
                <c:pt idx="0">
                  <c:v>OK, keinen Einfluss</c:v>
                </c:pt>
                <c:pt idx="1">
                  <c:v>OK, Wegfall von &lt;10% der Produkte</c:v>
                </c:pt>
                <c:pt idx="2">
                  <c:v>Wegfall von 10-30% der Produkte</c:v>
                </c:pt>
                <c:pt idx="3">
                  <c:v>&gt;30% Wegfall oder Firma in Gefahr</c:v>
                </c:pt>
              </c:strCache>
            </c:strRef>
          </c:cat>
          <c:val>
            <c:numRef>
              <c:f>Tabelle1!$D$62:$D$65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F-4654-996D-068AC98A4BFC}"/>
            </c:ext>
          </c:extLst>
        </c:ser>
        <c:ser>
          <c:idx val="1"/>
          <c:order val="1"/>
          <c:tx>
            <c:strRef>
              <c:f>Tabelle1!$C$61</c:f>
              <c:strCache>
                <c:ptCount val="1"/>
                <c:pt idx="0">
                  <c:v>Ohne Etiketten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Tabelle1!$A$62:$A$65</c:f>
              <c:strCache>
                <c:ptCount val="4"/>
                <c:pt idx="0">
                  <c:v>OK, keinen Einfluss</c:v>
                </c:pt>
                <c:pt idx="1">
                  <c:v>OK, Wegfall von &lt;10% der Produkte</c:v>
                </c:pt>
                <c:pt idx="2">
                  <c:v>Wegfall von 10-30% der Produkte</c:v>
                </c:pt>
                <c:pt idx="3">
                  <c:v>&gt;30% Wegfall oder Firma in Gefahr</c:v>
                </c:pt>
              </c:strCache>
            </c:strRef>
          </c:cat>
          <c:val>
            <c:numRef>
              <c:f>Tabelle1!$C$62:$C$65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F-4654-996D-068AC98A4BFC}"/>
            </c:ext>
          </c:extLst>
        </c:ser>
        <c:ser>
          <c:idx val="0"/>
          <c:order val="2"/>
          <c:tx>
            <c:strRef>
              <c:f>Tabelle1!$B$61</c:f>
              <c:strCache>
                <c:ptCount val="1"/>
                <c:pt idx="0">
                  <c:v>Keine Berücksichtigung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Tabelle1!$A$62:$A$65</c:f>
              <c:strCache>
                <c:ptCount val="4"/>
                <c:pt idx="0">
                  <c:v>OK, keinen Einfluss</c:v>
                </c:pt>
                <c:pt idx="1">
                  <c:v>OK, Wegfall von &lt;10% der Produkte</c:v>
                </c:pt>
                <c:pt idx="2">
                  <c:v>Wegfall von 10-30% der Produkte</c:v>
                </c:pt>
                <c:pt idx="3">
                  <c:v>&gt;30% Wegfall oder Firma in Gefahr</c:v>
                </c:pt>
              </c:strCache>
            </c:strRef>
          </c:cat>
          <c:val>
            <c:numRef>
              <c:f>Tabelle1!$B$62:$B$65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F-4654-996D-068AC98A4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4716464"/>
        <c:axId val="884473680"/>
      </c:barChart>
      <c:catAx>
        <c:axId val="103471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4473680"/>
        <c:crosses val="autoZero"/>
        <c:auto val="1"/>
        <c:lblAlgn val="ctr"/>
        <c:lblOffset val="100"/>
        <c:noMultiLvlLbl val="0"/>
      </c:catAx>
      <c:valAx>
        <c:axId val="88447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47164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4489244248562514"/>
          <c:y val="4.204005334953731E-2"/>
          <c:w val="0.21436876201116745"/>
          <c:h val="0.16250579685765573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de-CH" sz="1400" b="1" i="0" baseline="0">
                <a:effectLst/>
              </a:rPr>
              <a:t>Verlust von importierten Medizinprodukten </a:t>
            </a:r>
            <a:br>
              <a:rPr lang="de-CH" sz="1400" b="1" i="0" baseline="0">
                <a:effectLst/>
              </a:rPr>
            </a:br>
            <a:r>
              <a:rPr lang="de-CH" sz="1400" b="1" i="0" baseline="0">
                <a:effectLst/>
              </a:rPr>
              <a:t>für CH-Patienten</a:t>
            </a:r>
            <a:endParaRPr lang="de-CH" sz="14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de-CH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2731806529294646E-2"/>
          <c:y val="0.21454082950547307"/>
          <c:w val="0.90448502287857613"/>
          <c:h val="0.643726128366987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Tabelle1!$B$70:$E$70</c:f>
              <c:strCache>
                <c:ptCount val="4"/>
                <c:pt idx="0">
                  <c:v>Keine Berücksichtigung</c:v>
                </c:pt>
                <c:pt idx="1">
                  <c:v>Ohne Etiketten</c:v>
                </c:pt>
                <c:pt idx="2">
                  <c:v>Ohne Klasse I</c:v>
                </c:pt>
                <c:pt idx="3">
                  <c:v>mit MRA</c:v>
                </c:pt>
              </c:strCache>
            </c:strRef>
          </c:cat>
          <c:val>
            <c:numRef>
              <c:f>Tabelle1!$B$75:$E$75</c:f>
              <c:numCache>
                <c:formatCode>0%</c:formatCode>
                <c:ptCount val="4"/>
                <c:pt idx="0">
                  <c:v>0.2525</c:v>
                </c:pt>
                <c:pt idx="1">
                  <c:v>0.19500000000000001</c:v>
                </c:pt>
                <c:pt idx="2">
                  <c:v>0.11500000000000002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A-4DF7-BD3B-B72D4590A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702143"/>
        <c:axId val="291022575"/>
      </c:barChart>
      <c:catAx>
        <c:axId val="35270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22575"/>
        <c:crosses val="autoZero"/>
        <c:auto val="1"/>
        <c:lblAlgn val="ctr"/>
        <c:lblOffset val="100"/>
        <c:noMultiLvlLbl val="0"/>
      </c:catAx>
      <c:valAx>
        <c:axId val="291022575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270214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6D31A-1472-4FD1-BE77-945688F44D14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C57F-B14D-4430-9625-7669622647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807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Bekleidung, Hemd enthält.&#10;&#10;Automatisch generierte Beschreibung">
            <a:extLst>
              <a:ext uri="{FF2B5EF4-FFF2-40B4-BE49-F238E27FC236}">
                <a16:creationId xmlns:a16="http://schemas.microsoft.com/office/drawing/2014/main" id="{636F8F29-44F4-4892-8ECB-A0AF71BA1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F045C0-AB14-4C09-B23B-A1B0F2AC77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0261"/>
            <a:ext cx="12192000" cy="49217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B60269-1D0B-4FB6-BAC6-0F0A4CF6C7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950" y="3623732"/>
            <a:ext cx="8545600" cy="1151468"/>
          </a:xfrm>
        </p:spPr>
        <p:txBody>
          <a:bodyPr anchor="t" anchorCtr="0"/>
          <a:lstStyle>
            <a:lvl1pPr algn="l"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eingeben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2942CD-5691-4421-855F-4A4AEFD432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8" y="4945419"/>
            <a:ext cx="8522053" cy="326491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Monat Jahr | Stand </a:t>
            </a:r>
            <a:r>
              <a:rPr lang="de-DE" dirty="0" err="1"/>
              <a:t>d.m.yyyy</a:t>
            </a:r>
            <a:r>
              <a:rPr lang="de-DE" dirty="0"/>
              <a:t> – in Arbeit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E221113-563C-4218-9CB0-7F4E18D2C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7" y="6018565"/>
            <a:ext cx="8532813" cy="2921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Namen eingeben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2D457F2-3C12-46D1-95A6-4ABEF7E7B1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151" y="759529"/>
            <a:ext cx="3168000" cy="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ite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6830F0-3244-4225-95CF-5CC55C772A6C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962887" y="3025921"/>
            <a:ext cx="5004000" cy="2945901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pc="50" baseline="0"/>
            </a:lvl1pPr>
            <a:lvl2pPr>
              <a:defRPr spc="50" baseline="0"/>
            </a:lvl2pPr>
            <a:lvl3pPr>
              <a:defRPr spc="50" baseline="0"/>
            </a:lvl3pPr>
            <a:lvl4pPr>
              <a:defRPr spc="50" baseline="0"/>
            </a:lvl4pPr>
            <a:lvl5pPr>
              <a:defRPr spc="5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D6BF78-D598-4A9F-B3D6-A014670B206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39934" y="3025920"/>
            <a:ext cx="5004000" cy="2945901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pc="50" baseline="0"/>
            </a:lvl1pPr>
            <a:lvl2pPr>
              <a:defRPr spc="50" baseline="0"/>
            </a:lvl2pPr>
            <a:lvl3pPr>
              <a:defRPr spc="50" baseline="0"/>
            </a:lvl3pPr>
            <a:lvl4pPr>
              <a:defRPr spc="50" baseline="0"/>
            </a:lvl4pPr>
            <a:lvl5pPr>
              <a:defRPr spc="5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6B8AB36-AE0E-4AE2-9B92-01716AEEB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951E1D-7E2B-43B4-8C4D-A4F27DFAC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02B5ADC-61C0-49B1-A515-397ABEB81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2C05C5C-CF2A-4114-8E37-56481F3F3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529419"/>
            <a:ext cx="5004000" cy="358775"/>
          </a:xfrm>
        </p:spPr>
        <p:txBody>
          <a:bodyPr>
            <a:normAutofit/>
          </a:bodyPr>
          <a:lstStyle>
            <a:lvl1pPr marL="0" indent="0">
              <a:buNone/>
              <a:defRPr sz="1800" b="1" spc="7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Spaltentitel eingeben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0F03DFB8-E2B2-4C6F-98FA-58B9C5F7C0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4303" y="2529419"/>
            <a:ext cx="5004000" cy="358775"/>
          </a:xfrm>
        </p:spPr>
        <p:txBody>
          <a:bodyPr>
            <a:normAutofit/>
          </a:bodyPr>
          <a:lstStyle>
            <a:lvl1pPr marL="0" indent="0">
              <a:buNone/>
              <a:defRPr sz="1800" b="1" spc="7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Spaltentitel eingeben</a:t>
            </a:r>
          </a:p>
        </p:txBody>
      </p:sp>
      <p:pic>
        <p:nvPicPr>
          <p:cNvPr id="18" name="Grafik 17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54DDD469-675D-4A92-9F09-8729980A2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71C78D8-46A8-44B9-9879-4189DB5C7F51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42000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efü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D6BF78-D598-4A9F-B3D6-A014670B206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58162" y="2888194"/>
            <a:ext cx="4985771" cy="2917295"/>
          </a:xfrm>
          <a:solidFill>
            <a:srgbClr val="DFDBDA"/>
          </a:solidFill>
        </p:spPr>
        <p:txBody>
          <a:bodyPr lIns="180000" tIns="180000">
            <a:normAutofit/>
          </a:bodyPr>
          <a:lstStyle>
            <a:lvl1pPr>
              <a:defRPr sz="1100" spc="50" baseline="0">
                <a:solidFill>
                  <a:schemeClr val="tx2"/>
                </a:solidFill>
              </a:defRPr>
            </a:lvl1pPr>
            <a:lvl2pPr marL="43200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6B8AB36-AE0E-4AE2-9B92-01716AEEB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951E1D-7E2B-43B4-8C4D-A4F27DFAC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02B5ADC-61C0-49B1-A515-397ABEB81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2C05C5C-CF2A-4114-8E37-56481F3F37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2529419"/>
            <a:ext cx="5004000" cy="358775"/>
          </a:xfrm>
          <a:solidFill>
            <a:schemeClr val="accent2"/>
          </a:solidFill>
        </p:spPr>
        <p:txBody>
          <a:bodyPr lIns="18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spc="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89A93675-318A-4DB0-B198-624D11017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014" y="2529419"/>
            <a:ext cx="5004000" cy="358775"/>
          </a:xfrm>
          <a:solidFill>
            <a:schemeClr val="accent2"/>
          </a:solidFill>
        </p:spPr>
        <p:txBody>
          <a:bodyPr lIns="18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spc="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DA3BA79-B9D8-4750-A607-F3B13BFD937A}"/>
              </a:ext>
            </a:extLst>
          </p:cNvPr>
          <p:cNvSpPr>
            <a:spLocks noGrp="1" noChangeAspect="1"/>
          </p:cNvSpPr>
          <p:nvPr>
            <p:ph sz="half" idx="14"/>
          </p:nvPr>
        </p:nvSpPr>
        <p:spPr>
          <a:xfrm>
            <a:off x="956852" y="2888194"/>
            <a:ext cx="4985771" cy="2917295"/>
          </a:xfrm>
          <a:solidFill>
            <a:srgbClr val="DFDBDA"/>
          </a:solidFill>
        </p:spPr>
        <p:txBody>
          <a:bodyPr lIns="180000" tIns="180000">
            <a:normAutofit/>
          </a:bodyPr>
          <a:lstStyle>
            <a:lvl1pPr>
              <a:defRPr sz="1100" spc="50" baseline="0">
                <a:solidFill>
                  <a:schemeClr val="tx2"/>
                </a:solidFill>
              </a:defRPr>
            </a:lvl1pPr>
            <a:lvl2pPr marL="43200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D8A2EC5A-72C9-4A04-9B48-2D8A0D7DE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1E78C95-064E-4808-A889-997C6FE5F2AD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327535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F926D9-9125-41B7-989A-786521BC4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13B6E1-768F-4346-ADF0-32813B1B8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6284A586-3634-490C-86A5-852151E4E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DCAFF1E7-C1EF-44F5-BB44-9F939D18B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92F09E-7798-4B84-9935-BA7FAC3E877C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291344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al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F926D9-9125-41B7-989A-786521BC4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13B6E1-768F-4346-ADF0-32813B1B8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6284A586-3634-490C-86A5-852151E4E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DCAFF1E7-C1EF-44F5-BB44-9F939D18B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5D8A34-971F-4D8A-B579-8955BB858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528888"/>
            <a:ext cx="2417762" cy="493712"/>
          </a:xfrm>
          <a:solidFill>
            <a:srgbClr val="9C8D8F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Q1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B38F54B-B8FE-4DB7-ACD7-81A2627BE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3992" y="2528888"/>
            <a:ext cx="2417762" cy="493712"/>
          </a:xfrm>
          <a:solidFill>
            <a:srgbClr val="724E56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Q2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6E41FE1-3FEC-4B30-9F36-5968C90E79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0246" y="2528888"/>
            <a:ext cx="2417762" cy="493712"/>
          </a:xfrm>
          <a:solidFill>
            <a:srgbClr val="72142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Q3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53E908-E02B-4323-9E74-EFE6D08CB1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6500" y="2528888"/>
            <a:ext cx="2417762" cy="493712"/>
          </a:xfrm>
          <a:solidFill>
            <a:srgbClr val="97193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Q4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85F9874-42E4-44BC-8FC7-38C73C7DD117}"/>
              </a:ext>
            </a:extLst>
          </p:cNvPr>
          <p:cNvSpPr>
            <a:spLocks noGrp="1" noChangeAspect="1"/>
          </p:cNvSpPr>
          <p:nvPr>
            <p:ph sz="quarter" idx="19"/>
          </p:nvPr>
        </p:nvSpPr>
        <p:spPr>
          <a:xfrm>
            <a:off x="958850" y="3428999"/>
            <a:ext cx="2406650" cy="2376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431F7546-8F67-4CC8-BD71-F68288F61094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3585104" y="3428999"/>
            <a:ext cx="2406650" cy="2376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Inhaltsplatzhalter 6">
            <a:extLst>
              <a:ext uri="{FF2B5EF4-FFF2-40B4-BE49-F238E27FC236}">
                <a16:creationId xmlns:a16="http://schemas.microsoft.com/office/drawing/2014/main" id="{AAB866CB-0865-42DD-B672-47AF11F0AC43}"/>
              </a:ext>
            </a:extLst>
          </p:cNvPr>
          <p:cNvSpPr>
            <a:spLocks noGrp="1" noChangeAspect="1"/>
          </p:cNvSpPr>
          <p:nvPr>
            <p:ph sz="quarter" idx="21"/>
          </p:nvPr>
        </p:nvSpPr>
        <p:spPr>
          <a:xfrm>
            <a:off x="6211359" y="3428999"/>
            <a:ext cx="2406650" cy="2376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95F80173-1DC8-4C3B-9482-E572E7256D0A}"/>
              </a:ext>
            </a:extLst>
          </p:cNvPr>
          <p:cNvSpPr>
            <a:spLocks noGrp="1" noChangeAspect="1"/>
          </p:cNvSpPr>
          <p:nvPr>
            <p:ph sz="quarter" idx="22"/>
          </p:nvPr>
        </p:nvSpPr>
        <p:spPr>
          <a:xfrm>
            <a:off x="8826500" y="3428999"/>
            <a:ext cx="2417762" cy="2376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7925D4-3637-4AAE-8FBE-F33DB7B8D8D9}"/>
              </a:ext>
            </a:extLst>
          </p:cNvPr>
          <p:cNvSpPr txBox="1"/>
          <p:nvPr userDrawn="1"/>
        </p:nvSpPr>
        <p:spPr>
          <a:xfrm>
            <a:off x="152400" y="-368300"/>
            <a:ext cx="9339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600" dirty="0"/>
              <a:t>Die Quartale können überschrieben werden. Textfelder beschrieben oder gelöscht werden.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60B4D2-78E3-4870-897A-44F643329191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103058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unik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F926D9-9125-41B7-989A-786521BC4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13B6E1-768F-4346-ADF0-32813B1B8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6284A586-3634-490C-86A5-852151E4E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DCAFF1E7-C1EF-44F5-BB44-9F939D18B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0E040B51-7313-4B66-98E8-E0F38F26E7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0250939"/>
              </p:ext>
            </p:extLst>
          </p:nvPr>
        </p:nvGraphicFramePr>
        <p:xfrm>
          <a:off x="947738" y="4164455"/>
          <a:ext cx="10285464" cy="3708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57122">
                  <a:extLst>
                    <a:ext uri="{9D8B030D-6E8A-4147-A177-3AD203B41FA5}">
                      <a16:colId xmlns:a16="http://schemas.microsoft.com/office/drawing/2014/main" val="3443001613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2813163239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1339559916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9918740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167277186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3491293266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3919603220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2983318091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2586955263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1069947457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411646917"/>
                    </a:ext>
                  </a:extLst>
                </a:gridCol>
                <a:gridCol w="857122">
                  <a:extLst>
                    <a:ext uri="{9D8B030D-6E8A-4147-A177-3AD203B41FA5}">
                      <a16:colId xmlns:a16="http://schemas.microsoft.com/office/drawing/2014/main" val="82738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Jan.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Feb.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März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Apr.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Mai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Jun.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Jul.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Aug.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Sep.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Okt.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Nov.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accent2"/>
                          </a:solidFill>
                        </a:rPr>
                        <a:t>Dez.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4744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8BAB4F4-CAE6-4D93-AA6E-81A26C9A63DA}"/>
              </a:ext>
            </a:extLst>
          </p:cNvPr>
          <p:cNvSpPr/>
          <p:nvPr userDrawn="1"/>
        </p:nvSpPr>
        <p:spPr>
          <a:xfrm>
            <a:off x="3038475" y="3590925"/>
            <a:ext cx="6105525" cy="144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7336975-8FED-420A-87D3-3FF42DE2A24A}"/>
              </a:ext>
            </a:extLst>
          </p:cNvPr>
          <p:cNvSpPr/>
          <p:nvPr userDrawn="1"/>
        </p:nvSpPr>
        <p:spPr>
          <a:xfrm>
            <a:off x="2247132" y="3764871"/>
            <a:ext cx="1800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6A9EB0A7-A6CF-4597-BFF1-BF6791687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232" y="3941030"/>
            <a:ext cx="720000" cy="180000"/>
          </a:xfrm>
          <a:solidFill>
            <a:srgbClr val="724E5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NL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82CD0B6-845C-44A5-808A-5BD3512AC7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2092" y="3941030"/>
            <a:ext cx="720000" cy="180000"/>
          </a:xfr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NL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16F3D9C5-5B72-4B74-B3AE-8A58D232D2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7902" y="3941030"/>
            <a:ext cx="720000" cy="180000"/>
          </a:xfr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NL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41B02413-23AA-405D-9200-C8242DED82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712" y="3941030"/>
            <a:ext cx="720000" cy="180000"/>
          </a:xfr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NL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DD35B76-0F58-4F06-8AE8-030969115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2387" y="3941030"/>
            <a:ext cx="720000" cy="180000"/>
          </a:xfr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NL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7E8EB7A-2D4F-4CA2-A0F3-DD0DD19B4CA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0022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A799F87-150A-41AF-A9AE-B6BF3564BD35}"/>
              </a:ext>
            </a:extLst>
          </p:cNvPr>
          <p:cNvCxnSpPr>
            <a:cxnSpLocks/>
          </p:cNvCxnSpPr>
          <p:nvPr userDrawn="1"/>
        </p:nvCxnSpPr>
        <p:spPr>
          <a:xfrm flipV="1">
            <a:off x="265747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93019187-C751-47E8-B91B-3A30E860FB6A}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72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3BF7874-F58D-4465-8E63-F3A4ADDE93D8}"/>
              </a:ext>
            </a:extLst>
          </p:cNvPr>
          <p:cNvCxnSpPr>
            <a:cxnSpLocks/>
          </p:cNvCxnSpPr>
          <p:nvPr userDrawn="1"/>
        </p:nvCxnSpPr>
        <p:spPr>
          <a:xfrm flipV="1">
            <a:off x="437197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13532C6-D8BA-43F8-B9D9-63E28FF401FB}"/>
              </a:ext>
            </a:extLst>
          </p:cNvPr>
          <p:cNvCxnSpPr>
            <a:cxnSpLocks/>
          </p:cNvCxnSpPr>
          <p:nvPr userDrawn="1"/>
        </p:nvCxnSpPr>
        <p:spPr>
          <a:xfrm flipV="1">
            <a:off x="522922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FE36BAA-664A-4C45-92B9-66257987BCE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647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ED13144C-7AE9-4664-B59F-D33AD12876CA}"/>
              </a:ext>
            </a:extLst>
          </p:cNvPr>
          <p:cNvCxnSpPr>
            <a:cxnSpLocks/>
          </p:cNvCxnSpPr>
          <p:nvPr userDrawn="1"/>
        </p:nvCxnSpPr>
        <p:spPr>
          <a:xfrm flipV="1">
            <a:off x="694372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66DFEF1-3B38-425D-8494-8785F69FB2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097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9BBB0CAF-419B-4BD2-B26C-DF314DC93DE5}"/>
              </a:ext>
            </a:extLst>
          </p:cNvPr>
          <p:cNvCxnSpPr>
            <a:cxnSpLocks/>
          </p:cNvCxnSpPr>
          <p:nvPr userDrawn="1"/>
        </p:nvCxnSpPr>
        <p:spPr>
          <a:xfrm flipV="1">
            <a:off x="865822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A34FA242-3B1D-4564-9391-3759AFF2DF63}"/>
              </a:ext>
            </a:extLst>
          </p:cNvPr>
          <p:cNvCxnSpPr>
            <a:cxnSpLocks/>
          </p:cNvCxnSpPr>
          <p:nvPr userDrawn="1"/>
        </p:nvCxnSpPr>
        <p:spPr>
          <a:xfrm flipV="1">
            <a:off x="951547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ADEFB841-C7F1-4000-B200-9796D6FE659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72725" y="2120014"/>
            <a:ext cx="0" cy="24152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00E811C3-8063-4FA4-A9CD-3766C8A1CF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7312" y="3941030"/>
            <a:ext cx="720000" cy="180000"/>
          </a:xfr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NL</a:t>
            </a: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0E07FB79-9E84-41C0-AE1A-3F99149B1A29}"/>
              </a:ext>
            </a:extLst>
          </p:cNvPr>
          <p:cNvSpPr/>
          <p:nvPr userDrawn="1"/>
        </p:nvSpPr>
        <p:spPr>
          <a:xfrm>
            <a:off x="7153286" y="4781355"/>
            <a:ext cx="466714" cy="1028896"/>
          </a:xfrm>
          <a:prstGeom prst="upArrow">
            <a:avLst/>
          </a:prstGeom>
          <a:solidFill>
            <a:srgbClr val="971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/>
              <a:t>SMT-BR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723079E7-0513-4C29-91FE-0F8A831FDD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80022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153C2FE7-2E34-41D5-8AAF-4BE32D259871}"/>
              </a:ext>
            </a:extLst>
          </p:cNvPr>
          <p:cNvCxnSpPr>
            <a:cxnSpLocks/>
          </p:cNvCxnSpPr>
          <p:nvPr userDrawn="1"/>
        </p:nvCxnSpPr>
        <p:spPr>
          <a:xfrm flipV="1">
            <a:off x="265747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6DC58DB5-6D38-4D0F-A482-179D79961C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72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B5640CF8-CE86-4A81-AF96-B2AC417B5FA6}"/>
              </a:ext>
            </a:extLst>
          </p:cNvPr>
          <p:cNvCxnSpPr>
            <a:cxnSpLocks/>
          </p:cNvCxnSpPr>
          <p:nvPr userDrawn="1"/>
        </p:nvCxnSpPr>
        <p:spPr>
          <a:xfrm flipV="1">
            <a:off x="437197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B67A78F0-E193-49AA-98D6-C1143E246BB7}"/>
              </a:ext>
            </a:extLst>
          </p:cNvPr>
          <p:cNvCxnSpPr>
            <a:cxnSpLocks/>
          </p:cNvCxnSpPr>
          <p:nvPr userDrawn="1"/>
        </p:nvCxnSpPr>
        <p:spPr>
          <a:xfrm flipV="1">
            <a:off x="522922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F5019D35-4840-4943-A092-EFC7684422C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647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E7A7CB1E-9432-413E-99A8-3A4FCE6735CF}"/>
              </a:ext>
            </a:extLst>
          </p:cNvPr>
          <p:cNvCxnSpPr>
            <a:cxnSpLocks/>
          </p:cNvCxnSpPr>
          <p:nvPr userDrawn="1"/>
        </p:nvCxnSpPr>
        <p:spPr>
          <a:xfrm flipV="1">
            <a:off x="694372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F64EADC-F5EB-4EB1-A8D4-7588680E20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097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A12ED968-2827-45A7-91B6-5F8106257D97}"/>
              </a:ext>
            </a:extLst>
          </p:cNvPr>
          <p:cNvCxnSpPr>
            <a:cxnSpLocks/>
          </p:cNvCxnSpPr>
          <p:nvPr userDrawn="1"/>
        </p:nvCxnSpPr>
        <p:spPr>
          <a:xfrm flipV="1">
            <a:off x="865822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5F2DFE30-C65A-47F4-BC9B-8C48F0C363B6}"/>
              </a:ext>
            </a:extLst>
          </p:cNvPr>
          <p:cNvCxnSpPr>
            <a:cxnSpLocks/>
          </p:cNvCxnSpPr>
          <p:nvPr userDrawn="1"/>
        </p:nvCxnSpPr>
        <p:spPr>
          <a:xfrm flipV="1">
            <a:off x="951547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E43E5FA-595C-4A64-B64E-E304301E61B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72725" y="4450209"/>
            <a:ext cx="0" cy="1368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22091086-2391-4F87-A2F7-12A12960496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47740" y="4781550"/>
            <a:ext cx="1728784" cy="10287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2" name="Bildplatzhalter 16">
            <a:extLst>
              <a:ext uri="{FF2B5EF4-FFF2-40B4-BE49-F238E27FC236}">
                <a16:creationId xmlns:a16="http://schemas.microsoft.com/office/drawing/2014/main" id="{365A46DA-C31E-451E-86B5-3E68E7CC354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688433" y="4781550"/>
            <a:ext cx="1670729" cy="10287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3" name="Bildplatzhalter 16">
            <a:extLst>
              <a:ext uri="{FF2B5EF4-FFF2-40B4-BE49-F238E27FC236}">
                <a16:creationId xmlns:a16="http://schemas.microsoft.com/office/drawing/2014/main" id="{49AE5134-28BA-4251-B491-3C78A34DF65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375258" y="4781550"/>
            <a:ext cx="1698464" cy="10287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6359AFDB-1197-4BF0-9CFB-2654C8B7E32C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8924925" y="4771195"/>
            <a:ext cx="2133600" cy="103683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Element einfügen</a:t>
            </a:r>
          </a:p>
        </p:txBody>
      </p:sp>
      <p:sp>
        <p:nvSpPr>
          <p:cNvPr id="22" name="Flussdiagramm: Verzweigung 21">
            <a:extLst>
              <a:ext uri="{FF2B5EF4-FFF2-40B4-BE49-F238E27FC236}">
                <a16:creationId xmlns:a16="http://schemas.microsoft.com/office/drawing/2014/main" id="{2CB71276-E8F8-49B5-8A36-9D5E17A85456}"/>
              </a:ext>
            </a:extLst>
          </p:cNvPr>
          <p:cNvSpPr/>
          <p:nvPr userDrawn="1"/>
        </p:nvSpPr>
        <p:spPr>
          <a:xfrm>
            <a:off x="9877976" y="3273513"/>
            <a:ext cx="360000" cy="360000"/>
          </a:xfrm>
          <a:prstGeom prst="flowChartDecision">
            <a:avLst/>
          </a:prstGeom>
          <a:solidFill>
            <a:srgbClr val="724E5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b="1" dirty="0"/>
              <a:t>P</a:t>
            </a:r>
          </a:p>
        </p:txBody>
      </p:sp>
      <p:sp>
        <p:nvSpPr>
          <p:cNvPr id="64" name="Flussdiagramm: Verzweigung 63">
            <a:extLst>
              <a:ext uri="{FF2B5EF4-FFF2-40B4-BE49-F238E27FC236}">
                <a16:creationId xmlns:a16="http://schemas.microsoft.com/office/drawing/2014/main" id="{F233F5F9-C66B-4602-9F43-36AEA39F4F43}"/>
              </a:ext>
            </a:extLst>
          </p:cNvPr>
          <p:cNvSpPr/>
          <p:nvPr userDrawn="1"/>
        </p:nvSpPr>
        <p:spPr>
          <a:xfrm>
            <a:off x="10454513" y="3273513"/>
            <a:ext cx="360000" cy="360000"/>
          </a:xfrm>
          <a:prstGeom prst="flowChartDecision">
            <a:avLst/>
          </a:prstGeom>
          <a:solidFill>
            <a:srgbClr val="724E56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b="1" dirty="0"/>
              <a:t>P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CFCCA05-2330-41E7-B2ED-AB157FC31BD4}"/>
              </a:ext>
            </a:extLst>
          </p:cNvPr>
          <p:cNvSpPr/>
          <p:nvPr userDrawn="1"/>
        </p:nvSpPr>
        <p:spPr>
          <a:xfrm>
            <a:off x="3038475" y="3250414"/>
            <a:ext cx="288000" cy="288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3FCC32C9-46A3-4745-A41F-848343564CF8}"/>
              </a:ext>
            </a:extLst>
          </p:cNvPr>
          <p:cNvSpPr/>
          <p:nvPr userDrawn="1"/>
        </p:nvSpPr>
        <p:spPr>
          <a:xfrm>
            <a:off x="952013" y="3250414"/>
            <a:ext cx="288000" cy="288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B0E4AA4B-B542-486F-A9C8-32E1E6DB03B3}"/>
              </a:ext>
            </a:extLst>
          </p:cNvPr>
          <p:cNvSpPr/>
          <p:nvPr userDrawn="1"/>
        </p:nvSpPr>
        <p:spPr>
          <a:xfrm>
            <a:off x="2247132" y="3250414"/>
            <a:ext cx="288000" cy="2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68" name="Flussdiagramm: Verzweigung 67">
            <a:extLst>
              <a:ext uri="{FF2B5EF4-FFF2-40B4-BE49-F238E27FC236}">
                <a16:creationId xmlns:a16="http://schemas.microsoft.com/office/drawing/2014/main" id="{418D3809-314F-4BF5-9A8D-520654FCB603}"/>
              </a:ext>
            </a:extLst>
          </p:cNvPr>
          <p:cNvSpPr/>
          <p:nvPr userDrawn="1"/>
        </p:nvSpPr>
        <p:spPr>
          <a:xfrm>
            <a:off x="4454669" y="3176993"/>
            <a:ext cx="360000" cy="360000"/>
          </a:xfrm>
          <a:prstGeom prst="flowChartDecision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b="1" dirty="0"/>
              <a:t>P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C9022CC9-126F-4818-A0D3-60EEC89F6C1B}"/>
              </a:ext>
            </a:extLst>
          </p:cNvPr>
          <p:cNvSpPr/>
          <p:nvPr userDrawn="1"/>
        </p:nvSpPr>
        <p:spPr>
          <a:xfrm>
            <a:off x="5225850" y="3250414"/>
            <a:ext cx="288000" cy="288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0D264AA-0EFA-4A2A-9E47-D7FC53AC5337}"/>
              </a:ext>
            </a:extLst>
          </p:cNvPr>
          <p:cNvSpPr/>
          <p:nvPr userDrawn="1"/>
        </p:nvSpPr>
        <p:spPr>
          <a:xfrm>
            <a:off x="6090470" y="3250414"/>
            <a:ext cx="288000" cy="288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629849A-E934-40FC-81D2-8A66AAB76409}"/>
              </a:ext>
            </a:extLst>
          </p:cNvPr>
          <p:cNvSpPr/>
          <p:nvPr userDrawn="1"/>
        </p:nvSpPr>
        <p:spPr>
          <a:xfrm>
            <a:off x="6470832" y="3250414"/>
            <a:ext cx="288000" cy="288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B184206-7013-4614-AE48-8C62CE412292}"/>
              </a:ext>
            </a:extLst>
          </p:cNvPr>
          <p:cNvSpPr/>
          <p:nvPr userDrawn="1"/>
        </p:nvSpPr>
        <p:spPr>
          <a:xfrm>
            <a:off x="7508981" y="3250414"/>
            <a:ext cx="288000" cy="28800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M</a:t>
            </a:r>
          </a:p>
        </p:txBody>
      </p:sp>
      <p:sp>
        <p:nvSpPr>
          <p:cNvPr id="73" name="Flussdiagramm: Verzweigung 72">
            <a:extLst>
              <a:ext uri="{FF2B5EF4-FFF2-40B4-BE49-F238E27FC236}">
                <a16:creationId xmlns:a16="http://schemas.microsoft.com/office/drawing/2014/main" id="{82A4D462-2FB5-43A5-BC30-D86E347C5ACD}"/>
              </a:ext>
            </a:extLst>
          </p:cNvPr>
          <p:cNvSpPr/>
          <p:nvPr userDrawn="1"/>
        </p:nvSpPr>
        <p:spPr>
          <a:xfrm>
            <a:off x="7888293" y="3176993"/>
            <a:ext cx="360000" cy="360000"/>
          </a:xfrm>
          <a:prstGeom prst="flowChartDecision">
            <a:avLst/>
          </a:prstGeom>
          <a:solidFill>
            <a:srgbClr val="721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400" b="1" dirty="0"/>
              <a:t>P</a:t>
            </a:r>
          </a:p>
        </p:txBody>
      </p:sp>
      <p:sp>
        <p:nvSpPr>
          <p:cNvPr id="74" name="Textplatzhalter 15">
            <a:extLst>
              <a:ext uri="{FF2B5EF4-FFF2-40B4-BE49-F238E27FC236}">
                <a16:creationId xmlns:a16="http://schemas.microsoft.com/office/drawing/2014/main" id="{2A9416F7-E8AF-4F64-93B0-84B47E0799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-2820000">
            <a:off x="829278" y="2616252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75" name="Textplatzhalter 15">
            <a:extLst>
              <a:ext uri="{FF2B5EF4-FFF2-40B4-BE49-F238E27FC236}">
                <a16:creationId xmlns:a16="http://schemas.microsoft.com/office/drawing/2014/main" id="{58080428-0364-4459-86D4-C9D91B0F03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-2820000">
            <a:off x="2072988" y="2616252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76" name="Textplatzhalter 15">
            <a:extLst>
              <a:ext uri="{FF2B5EF4-FFF2-40B4-BE49-F238E27FC236}">
                <a16:creationId xmlns:a16="http://schemas.microsoft.com/office/drawing/2014/main" id="{10D0DD17-8FF3-415D-A2C8-EB1DCDBF24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-2820000">
            <a:off x="2888841" y="2616252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77" name="Textplatzhalter 15">
            <a:extLst>
              <a:ext uri="{FF2B5EF4-FFF2-40B4-BE49-F238E27FC236}">
                <a16:creationId xmlns:a16="http://schemas.microsoft.com/office/drawing/2014/main" id="{C0437236-B0D4-4AD7-836A-27A1C0DC34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-2820000">
            <a:off x="5110068" y="2616252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78" name="Textplatzhalter 15">
            <a:extLst>
              <a:ext uri="{FF2B5EF4-FFF2-40B4-BE49-F238E27FC236}">
                <a16:creationId xmlns:a16="http://schemas.microsoft.com/office/drawing/2014/main" id="{F43AFF6E-3359-4A0C-AF78-8936215DDF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-2820000">
            <a:off x="5926044" y="2616253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79" name="Textplatzhalter 15">
            <a:extLst>
              <a:ext uri="{FF2B5EF4-FFF2-40B4-BE49-F238E27FC236}">
                <a16:creationId xmlns:a16="http://schemas.microsoft.com/office/drawing/2014/main" id="{6B509888-3CE2-4AC3-A3B9-78C6AE2FAA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-2820000">
            <a:off x="6350190" y="2616253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80" name="Textplatzhalter 15">
            <a:extLst>
              <a:ext uri="{FF2B5EF4-FFF2-40B4-BE49-F238E27FC236}">
                <a16:creationId xmlns:a16="http://schemas.microsoft.com/office/drawing/2014/main" id="{A3B2D314-24CB-4548-8F61-72C3029D87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-2820000">
            <a:off x="7387547" y="2616254"/>
            <a:ext cx="1282696" cy="153888"/>
          </a:xfrm>
          <a:solidFill>
            <a:schemeClr val="bg2"/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SMTI - Kennzahlen</a:t>
            </a:r>
          </a:p>
        </p:txBody>
      </p:sp>
      <p:sp>
        <p:nvSpPr>
          <p:cNvPr id="82" name="Bildplatzhalter 16">
            <a:extLst>
              <a:ext uri="{FF2B5EF4-FFF2-40B4-BE49-F238E27FC236}">
                <a16:creationId xmlns:a16="http://schemas.microsoft.com/office/drawing/2014/main" id="{2A9E371A-6A84-4BCF-8122-28983077BB60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205452" y="2303484"/>
            <a:ext cx="895273" cy="424521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Bild einfügen</a:t>
            </a:r>
          </a:p>
        </p:txBody>
      </p: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488E9DC3-F949-4449-9F3A-DB8031250965}"/>
              </a:ext>
            </a:extLst>
          </p:cNvPr>
          <p:cNvCxnSpPr>
            <a:stCxn id="68" idx="0"/>
          </p:cNvCxnSpPr>
          <p:nvPr userDrawn="1"/>
        </p:nvCxnSpPr>
        <p:spPr>
          <a:xfrm flipV="1">
            <a:off x="4634669" y="2829827"/>
            <a:ext cx="3059" cy="347166"/>
          </a:xfrm>
          <a:prstGeom prst="straightConnector1">
            <a:avLst/>
          </a:prstGeom>
          <a:ln>
            <a:solidFill>
              <a:schemeClr val="accent5">
                <a:alpha val="4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EE36550B-4CEE-44FB-8763-11FC02019FF4}"/>
              </a:ext>
            </a:extLst>
          </p:cNvPr>
          <p:cNvCxnSpPr>
            <a:cxnSpLocks/>
          </p:cNvCxnSpPr>
          <p:nvPr userDrawn="1"/>
        </p:nvCxnSpPr>
        <p:spPr>
          <a:xfrm flipV="1">
            <a:off x="8239558" y="2681888"/>
            <a:ext cx="709649" cy="524013"/>
          </a:xfrm>
          <a:prstGeom prst="straightConnector1">
            <a:avLst/>
          </a:prstGeom>
          <a:ln>
            <a:solidFill>
              <a:schemeClr val="accent5">
                <a:alpha val="4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BDA0DB0E-B60D-4BC6-B78C-880BE18E792D}"/>
              </a:ext>
            </a:extLst>
          </p:cNvPr>
          <p:cNvCxnSpPr/>
          <p:nvPr userDrawn="1"/>
        </p:nvCxnSpPr>
        <p:spPr>
          <a:xfrm flipV="1">
            <a:off x="10062893" y="3029554"/>
            <a:ext cx="3059" cy="216000"/>
          </a:xfrm>
          <a:prstGeom prst="straightConnector1">
            <a:avLst/>
          </a:prstGeom>
          <a:ln>
            <a:solidFill>
              <a:schemeClr val="accent5">
                <a:alpha val="4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A0C07092-02C0-404E-A7FA-D758C294786F}"/>
              </a:ext>
            </a:extLst>
          </p:cNvPr>
          <p:cNvCxnSpPr/>
          <p:nvPr userDrawn="1"/>
        </p:nvCxnSpPr>
        <p:spPr>
          <a:xfrm flipV="1">
            <a:off x="10622570" y="3029554"/>
            <a:ext cx="3059" cy="216000"/>
          </a:xfrm>
          <a:prstGeom prst="straightConnector1">
            <a:avLst/>
          </a:prstGeom>
          <a:ln>
            <a:solidFill>
              <a:schemeClr val="accent5">
                <a:alpha val="4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1A45E24A-8997-40C6-9D1C-13C29CE4F183}"/>
              </a:ext>
            </a:extLst>
          </p:cNvPr>
          <p:cNvCxnSpPr/>
          <p:nvPr userDrawn="1"/>
        </p:nvCxnSpPr>
        <p:spPr>
          <a:xfrm flipV="1">
            <a:off x="10630593" y="2347766"/>
            <a:ext cx="3059" cy="216000"/>
          </a:xfrm>
          <a:prstGeom prst="straightConnector1">
            <a:avLst/>
          </a:prstGeom>
          <a:ln>
            <a:solidFill>
              <a:schemeClr val="accent5">
                <a:alpha val="4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5" name="Bildplatzhalter 16">
            <a:extLst>
              <a:ext uri="{FF2B5EF4-FFF2-40B4-BE49-F238E27FC236}">
                <a16:creationId xmlns:a16="http://schemas.microsoft.com/office/drawing/2014/main" id="{31A6142D-061C-4EE0-B4D1-8AFF5D26F39D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657316" y="2129539"/>
            <a:ext cx="895273" cy="424521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89" name="Bildplatzhalter 16">
            <a:extLst>
              <a:ext uri="{FF2B5EF4-FFF2-40B4-BE49-F238E27FC236}">
                <a16:creationId xmlns:a16="http://schemas.microsoft.com/office/drawing/2014/main" id="{EEE684BF-0C57-4A22-9E9E-002E70567B8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946245" y="2589166"/>
            <a:ext cx="895273" cy="403804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90" name="Bildplatzhalter 16">
            <a:extLst>
              <a:ext uri="{FF2B5EF4-FFF2-40B4-BE49-F238E27FC236}">
                <a16:creationId xmlns:a16="http://schemas.microsoft.com/office/drawing/2014/main" id="{D72453EB-36FB-4C8D-833A-779F23FB424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9946245" y="1895333"/>
            <a:ext cx="895273" cy="42452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28BACE-5FCB-4D21-9C75-0993933A91B0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85322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unika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F926D9-9125-41B7-989A-786521BC4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13B6E1-768F-4346-ADF0-32813B1B8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6284A586-3634-490C-86A5-852151E4E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DCAFF1E7-C1EF-44F5-BB44-9F939D18B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5D8A34-971F-4D8A-B579-8955BB858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700338"/>
            <a:ext cx="1477962" cy="360000"/>
          </a:xfrm>
          <a:solidFill>
            <a:srgbClr val="124E5A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Januar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058B053-0AE6-4F65-82A4-36C04E105E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14259" y="2700338"/>
            <a:ext cx="1477962" cy="360000"/>
          </a:xfrm>
          <a:solidFill>
            <a:srgbClr val="124E5A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Februar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F62BDC41-EAD4-4C15-93A5-B072E6AF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0780" y="2700338"/>
            <a:ext cx="1477962" cy="360000"/>
          </a:xfrm>
          <a:solidFill>
            <a:srgbClr val="124E5A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März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8E7B9535-CA6F-4E3D-8AB2-3D3E1A20D4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7301" y="2700338"/>
            <a:ext cx="1477962" cy="360000"/>
          </a:xfrm>
          <a:solidFill>
            <a:srgbClr val="124E5A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April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1BF0684C-C10B-4E03-92D9-4CFE0450F7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3822" y="2700338"/>
            <a:ext cx="1477962" cy="360000"/>
          </a:xfrm>
          <a:solidFill>
            <a:srgbClr val="124E5A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Mai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D1072FDD-EA07-49CD-A811-4A07262B0A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80341" y="2700338"/>
            <a:ext cx="1477962" cy="360000"/>
          </a:xfrm>
          <a:solidFill>
            <a:srgbClr val="124E5A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Juni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A8C855-1DC6-497C-84AF-954403ACF3C1}"/>
              </a:ext>
            </a:extLst>
          </p:cNvPr>
          <p:cNvSpPr txBox="1"/>
          <p:nvPr userDrawn="1"/>
        </p:nvSpPr>
        <p:spPr>
          <a:xfrm>
            <a:off x="152400" y="-368300"/>
            <a:ext cx="93393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600" dirty="0"/>
              <a:t>Die Monate können überschrieben werden. Textfelder beschrieben oder gelöscht werden.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48E7E7B-D8FC-4AD8-8AA5-45BDC19FC5C4}"/>
              </a:ext>
            </a:extLst>
          </p:cNvPr>
          <p:cNvCxnSpPr>
            <a:cxnSpLocks/>
          </p:cNvCxnSpPr>
          <p:nvPr userDrawn="1"/>
        </p:nvCxnSpPr>
        <p:spPr>
          <a:xfrm flipV="1">
            <a:off x="2570250" y="2533899"/>
            <a:ext cx="0" cy="3276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24A660B-7C45-4050-8043-1E0D772E8867}"/>
              </a:ext>
            </a:extLst>
          </p:cNvPr>
          <p:cNvCxnSpPr>
            <a:cxnSpLocks/>
          </p:cNvCxnSpPr>
          <p:nvPr userDrawn="1"/>
        </p:nvCxnSpPr>
        <p:spPr>
          <a:xfrm flipV="1">
            <a:off x="4332375" y="2533899"/>
            <a:ext cx="0" cy="3276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77960C8-7A23-4160-8B91-0674C7D5FC3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533899"/>
            <a:ext cx="0" cy="3276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81C6F50-E746-400F-AAFD-31A9A73C5D04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8125" y="2533899"/>
            <a:ext cx="0" cy="3276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2D37651C-2C03-4247-B47D-FE11DD7EF2A5}"/>
              </a:ext>
            </a:extLst>
          </p:cNvPr>
          <p:cNvCxnSpPr>
            <a:cxnSpLocks/>
          </p:cNvCxnSpPr>
          <p:nvPr userDrawn="1"/>
        </p:nvCxnSpPr>
        <p:spPr>
          <a:xfrm flipV="1">
            <a:off x="9639300" y="2533899"/>
            <a:ext cx="0" cy="327600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57EB48F-1009-4818-9372-0F5A9E2A5C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3038" y="3213100"/>
            <a:ext cx="1477962" cy="557565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endParaRPr lang="de-DE" dirty="0"/>
          </a:p>
        </p:txBody>
      </p:sp>
      <p:sp>
        <p:nvSpPr>
          <p:cNvPr id="34" name="Textplatzhalter 12">
            <a:extLst>
              <a:ext uri="{FF2B5EF4-FFF2-40B4-BE49-F238E27FC236}">
                <a16:creationId xmlns:a16="http://schemas.microsoft.com/office/drawing/2014/main" id="{8911A508-E264-4591-913F-A8B524F575E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0881" y="3213100"/>
            <a:ext cx="1477962" cy="1770946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2" name="Textplatzhalter 12">
            <a:extLst>
              <a:ext uri="{FF2B5EF4-FFF2-40B4-BE49-F238E27FC236}">
                <a16:creationId xmlns:a16="http://schemas.microsoft.com/office/drawing/2014/main" id="{3284892A-FACA-427D-8EB9-18EEF44E9F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80780" y="3213100"/>
            <a:ext cx="1477962" cy="557565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3" name="Textplatzhalter 12">
            <a:extLst>
              <a:ext uri="{FF2B5EF4-FFF2-40B4-BE49-F238E27FC236}">
                <a16:creationId xmlns:a16="http://schemas.microsoft.com/office/drawing/2014/main" id="{EB5BBB90-6E53-4289-9BA9-4A2F812BB9D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7301" y="3213100"/>
            <a:ext cx="1477962" cy="557565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4" name="Textplatzhalter 12">
            <a:extLst>
              <a:ext uri="{FF2B5EF4-FFF2-40B4-BE49-F238E27FC236}">
                <a16:creationId xmlns:a16="http://schemas.microsoft.com/office/drawing/2014/main" id="{B6277049-6442-45D4-9713-6ADC2571C69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09425" y="3213100"/>
            <a:ext cx="1477962" cy="557565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5" name="Textplatzhalter 12">
            <a:extLst>
              <a:ext uri="{FF2B5EF4-FFF2-40B4-BE49-F238E27FC236}">
                <a16:creationId xmlns:a16="http://schemas.microsoft.com/office/drawing/2014/main" id="{BA7044F8-6093-4F15-BF3B-53F0FEEDA5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70816" y="3213100"/>
            <a:ext cx="1477962" cy="557565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BAEDB27-0EF7-4103-AB7B-2EC8199F153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913" y="5243513"/>
            <a:ext cx="1477930" cy="558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46" name="Pfeil: nach oben 45">
            <a:extLst>
              <a:ext uri="{FF2B5EF4-FFF2-40B4-BE49-F238E27FC236}">
                <a16:creationId xmlns:a16="http://schemas.microsoft.com/office/drawing/2014/main" id="{81C88B27-FBD9-49AF-984E-75BD585238BC}"/>
              </a:ext>
            </a:extLst>
          </p:cNvPr>
          <p:cNvSpPr/>
          <p:nvPr userDrawn="1"/>
        </p:nvSpPr>
        <p:spPr>
          <a:xfrm rot="5400000">
            <a:off x="3208431" y="3713141"/>
            <a:ext cx="466714" cy="1028896"/>
          </a:xfrm>
          <a:prstGeom prst="upArrow">
            <a:avLst/>
          </a:prstGeom>
          <a:solidFill>
            <a:srgbClr val="72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/>
              <a:t>Konzeption</a:t>
            </a:r>
          </a:p>
        </p:txBody>
      </p:sp>
      <p:sp>
        <p:nvSpPr>
          <p:cNvPr id="47" name="Pfeil: nach oben 46">
            <a:extLst>
              <a:ext uri="{FF2B5EF4-FFF2-40B4-BE49-F238E27FC236}">
                <a16:creationId xmlns:a16="http://schemas.microsoft.com/office/drawing/2014/main" id="{D60E3553-F845-40FA-A664-4578C720E077}"/>
              </a:ext>
            </a:extLst>
          </p:cNvPr>
          <p:cNvSpPr/>
          <p:nvPr userDrawn="1"/>
        </p:nvSpPr>
        <p:spPr>
          <a:xfrm rot="5400000">
            <a:off x="4765118" y="3713141"/>
            <a:ext cx="466714" cy="1028896"/>
          </a:xfrm>
          <a:prstGeom prst="upArrow">
            <a:avLst/>
          </a:prstGeom>
          <a:solidFill>
            <a:srgbClr val="72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/>
              <a:t>Design</a:t>
            </a:r>
          </a:p>
        </p:txBody>
      </p:sp>
      <p:sp>
        <p:nvSpPr>
          <p:cNvPr id="48" name="Pfeil: nach oben 47">
            <a:extLst>
              <a:ext uri="{FF2B5EF4-FFF2-40B4-BE49-F238E27FC236}">
                <a16:creationId xmlns:a16="http://schemas.microsoft.com/office/drawing/2014/main" id="{43FA213B-B9FF-4FB2-A280-01E9FDCA27CC}"/>
              </a:ext>
            </a:extLst>
          </p:cNvPr>
          <p:cNvSpPr/>
          <p:nvPr userDrawn="1"/>
        </p:nvSpPr>
        <p:spPr>
          <a:xfrm rot="5400000">
            <a:off x="3926918" y="4807730"/>
            <a:ext cx="466714" cy="1028896"/>
          </a:xfrm>
          <a:prstGeom prst="upArrow">
            <a:avLst/>
          </a:prstGeom>
          <a:solidFill>
            <a:srgbClr val="72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/>
              <a:t>Branding</a:t>
            </a:r>
          </a:p>
        </p:txBody>
      </p:sp>
      <p:sp>
        <p:nvSpPr>
          <p:cNvPr id="49" name="Pfeil: nach oben 48">
            <a:extLst>
              <a:ext uri="{FF2B5EF4-FFF2-40B4-BE49-F238E27FC236}">
                <a16:creationId xmlns:a16="http://schemas.microsoft.com/office/drawing/2014/main" id="{A3396D49-02F4-4085-B3EE-1255D64FA6DE}"/>
              </a:ext>
            </a:extLst>
          </p:cNvPr>
          <p:cNvSpPr/>
          <p:nvPr userDrawn="1"/>
        </p:nvSpPr>
        <p:spPr>
          <a:xfrm rot="5400000">
            <a:off x="5970589" y="1512565"/>
            <a:ext cx="466714" cy="655321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/>
              <a:t>Content (Text, Fotos, Film, Grafiken, Bilder)</a:t>
            </a:r>
          </a:p>
        </p:txBody>
      </p:sp>
      <p:sp>
        <p:nvSpPr>
          <p:cNvPr id="50" name="Pfeil: nach oben 49">
            <a:extLst>
              <a:ext uri="{FF2B5EF4-FFF2-40B4-BE49-F238E27FC236}">
                <a16:creationId xmlns:a16="http://schemas.microsoft.com/office/drawing/2014/main" id="{6F20525A-F335-4318-92BD-57DE9C0AB0DD}"/>
              </a:ext>
            </a:extLst>
          </p:cNvPr>
          <p:cNvSpPr/>
          <p:nvPr userDrawn="1"/>
        </p:nvSpPr>
        <p:spPr>
          <a:xfrm rot="5400000">
            <a:off x="7451448" y="2431845"/>
            <a:ext cx="466714" cy="3591487"/>
          </a:xfrm>
          <a:prstGeom prst="upArrow">
            <a:avLst/>
          </a:prstGeom>
          <a:solidFill>
            <a:srgbClr val="721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/>
              <a:t>Entwicklung</a:t>
            </a:r>
          </a:p>
        </p:txBody>
      </p:sp>
      <p:sp>
        <p:nvSpPr>
          <p:cNvPr id="51" name="Pfeil: nach oben 50">
            <a:extLst>
              <a:ext uri="{FF2B5EF4-FFF2-40B4-BE49-F238E27FC236}">
                <a16:creationId xmlns:a16="http://schemas.microsoft.com/office/drawing/2014/main" id="{3D2BE386-AC81-44BD-94E1-D08E8EFFDBD8}"/>
              </a:ext>
            </a:extLst>
          </p:cNvPr>
          <p:cNvSpPr/>
          <p:nvPr userDrawn="1"/>
        </p:nvSpPr>
        <p:spPr>
          <a:xfrm rot="5400000">
            <a:off x="8739582" y="4807730"/>
            <a:ext cx="466714" cy="1028896"/>
          </a:xfrm>
          <a:prstGeom prst="upArrow">
            <a:avLst/>
          </a:prstGeom>
          <a:solidFill>
            <a:srgbClr val="721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1100" dirty="0" err="1"/>
              <a:t>Testing</a:t>
            </a:r>
            <a:endParaRPr lang="de-CH" sz="1100" dirty="0"/>
          </a:p>
        </p:txBody>
      </p:sp>
      <p:sp>
        <p:nvSpPr>
          <p:cNvPr id="52" name="Pfeil: nach oben 51">
            <a:extLst>
              <a:ext uri="{FF2B5EF4-FFF2-40B4-BE49-F238E27FC236}">
                <a16:creationId xmlns:a16="http://schemas.microsoft.com/office/drawing/2014/main" id="{98475B7E-4E08-4DBE-9AC4-97DA4739DBEC}"/>
              </a:ext>
            </a:extLst>
          </p:cNvPr>
          <p:cNvSpPr/>
          <p:nvPr userDrawn="1"/>
        </p:nvSpPr>
        <p:spPr>
          <a:xfrm rot="5400000">
            <a:off x="10049266" y="4034478"/>
            <a:ext cx="921057" cy="1477963"/>
          </a:xfrm>
          <a:prstGeom prst="upArrow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72000" rtlCol="0" anchor="ctr"/>
          <a:lstStyle/>
          <a:p>
            <a:pPr algn="l"/>
            <a:r>
              <a:rPr lang="de-CH" sz="2400" b="0" dirty="0"/>
              <a:t>Go live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BEF51DE-F666-443B-952D-55CDC3383E4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47738" y="1952625"/>
            <a:ext cx="8532812" cy="262214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7D0734-2759-4ECF-B8B5-8FA9D3995DDC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91518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3F5D46-5DD0-4439-AE37-88FF4BD41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7ADAAE2-90A3-4B2C-A5A9-145883047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B6D3D024-011F-46F3-A147-54ACDFD2F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3D8FD5D-BBC0-406E-ADE7-C4032AB5F255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23025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ACFDC-CE3E-4584-8628-95A1CF90A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AFDA48-1D99-439D-8F4E-08E0B5DFD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7517F-6224-44F5-9288-70F6D4AE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6EB530-1A3B-40BE-82E7-6312BC23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F4E14-655B-4473-BD9C-3B684219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9990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5D906-8B5F-46C8-9E13-1954222A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B0979-4CEB-4507-93F8-FCBAF0F9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3C101C-35D2-4DA5-8F7C-5D53D905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0820B-1A5D-4DC7-A21A-D5E999D3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7426A-B409-4D88-9A43-6CD291D8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4632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59A01-E6D4-49DE-865C-5BF79FA9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DA5DC1-00A6-4730-971B-87057B59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39DDAB-8564-4464-B65D-DAC6143F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7302BA-B84B-4ED2-A553-B7A59894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53F2EC-D318-4F6E-ABF9-BACD827B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580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4C01F0B-127C-48DA-ABD2-C337D91C68EE}"/>
              </a:ext>
            </a:extLst>
          </p:cNvPr>
          <p:cNvSpPr/>
          <p:nvPr userDrawn="1"/>
        </p:nvSpPr>
        <p:spPr>
          <a:xfrm>
            <a:off x="16226" y="1386940"/>
            <a:ext cx="12192000" cy="4667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D1DECA-5806-44CD-97F4-90EFCAA97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41" y="3047999"/>
            <a:ext cx="8535810" cy="767645"/>
          </a:xfrm>
        </p:spPr>
        <p:txBody>
          <a:bodyPr anchor="t" anchorCtr="0"/>
          <a:lstStyle>
            <a:lvl1pPr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eingeben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15FDC1-564C-4251-A6B5-F281FB201E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9027" y="2512303"/>
            <a:ext cx="8535811" cy="321207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buNone/>
              <a:defRPr sz="2000" b="1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eingeben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6D08C3-DFEF-46C6-8082-629342A36B72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D4D370-38C6-4CF6-A1D0-80A47F51B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68485D-1573-4A03-BCF5-747200493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18AEE3E4-D0AF-4102-879B-9E58F806B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51" y="467963"/>
            <a:ext cx="3168000" cy="423419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3184290-BBB8-4358-8708-5D12D959C6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203" y="4054029"/>
            <a:ext cx="8521347" cy="1751459"/>
          </a:xfrm>
        </p:spPr>
        <p:txBody>
          <a:bodyPr>
            <a:normAutofit/>
          </a:bodyPr>
          <a:lstStyle>
            <a:lvl1pPr marL="216000" indent="-216000">
              <a:lnSpc>
                <a:spcPts val="1920"/>
              </a:lnSpc>
              <a:spcBef>
                <a:spcPts val="1500"/>
              </a:spcBef>
              <a:buClr>
                <a:schemeClr val="bg2"/>
              </a:buClr>
              <a:buSzPct val="100000"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Aufzählungspunkte eingeben (Enter, neuer Aufzählungspunkt, </a:t>
            </a:r>
            <a:r>
              <a:rPr lang="de-DE" dirty="0" err="1"/>
              <a:t>Shift+Enter</a:t>
            </a:r>
            <a:r>
              <a:rPr lang="de-DE" dirty="0"/>
              <a:t>, Zeilenschaltung ohne Punkt)</a:t>
            </a:r>
          </a:p>
        </p:txBody>
      </p:sp>
    </p:spTree>
    <p:extLst>
      <p:ext uri="{BB962C8B-B14F-4D97-AF65-F5344CB8AC3E}">
        <p14:creationId xmlns:p14="http://schemas.microsoft.com/office/powerpoint/2010/main" val="7407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A745C-DDFC-4CFF-A383-114919C7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96E6B3-6C92-466F-BB11-39E3A8F9F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674FEA-8289-4728-889A-AC684743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B377EA-A6CF-4CFD-8A0D-FFE73262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C51684-2983-479F-94D3-D5676A17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7E840-5F90-4838-9548-8C0CD6D4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15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D78C9-389F-4F45-A249-E58838E2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693D46-A965-4A43-8FDD-721F0ED6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A6423B-AA99-4D7F-9697-2CD54CA8C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76D256-601F-4627-8777-1D82E8921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152EF8-94DC-40CA-BA76-F7053A580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EF768E-281E-4493-98B1-A2E68352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1F5680-8C88-4AF8-8C8A-20528580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2DF5AC-FCEC-4433-9F00-06F3DB49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791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DD47C-FC75-4709-B4AF-A9A0B018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C23B38-69DA-45E8-95D7-74B980B4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CA3590-40A2-4FCE-8B1D-C28DE9AA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6798B9-478A-4AB0-BE24-9898D123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00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E59779-604D-47B0-B5E3-4C55BEDF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390095-40A7-4162-8AD3-350E912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51C25E-FBD4-4A04-B052-C18E3559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4644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E1CC2-E713-4EC5-A47C-16BB8E88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D55CF5-9B14-41A3-9A71-E38B402D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9AE7F3-64B6-472A-A45E-ABDB163A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CEEBAF-ED05-4ECE-9767-40629AE1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C0DE6E-4F52-4395-9F0D-97B3114D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9D5E4F-3ECC-4CDE-8F34-1FF311FD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22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47764-3B40-412B-B0D2-975CD477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AE105F-B83C-4194-9AC6-41CA98916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17DB36-3C03-49AF-8CFA-DF81F2095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F579F2-4DD2-4F97-A573-2F66591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B5BF0E-D006-4A03-B179-5535DFCA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48FD86-9284-4A35-868B-2F3F3B4C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122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98971-7C0B-4E69-8488-8F6FB82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0C93F6-1B8D-4CD4-BB58-F77DFEBCC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428817-9F7B-48D1-820D-5D53CC58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A70486-6DE6-4176-83FD-47C295B2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B6396D-9D69-4793-937B-B7099C24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245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62D58AB-8F9F-438F-BB82-2CB4D786F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B4310B-12A4-4C52-8354-EDA37481F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71671E-600D-444F-8511-E3A291CB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1183A1-E03C-4E14-9097-4E4570B0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AE439-4317-4F2C-BC3B-DEE20312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54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4C01F0B-127C-48DA-ABD2-C337D91C68EE}"/>
              </a:ext>
            </a:extLst>
          </p:cNvPr>
          <p:cNvSpPr/>
          <p:nvPr userDrawn="1"/>
        </p:nvSpPr>
        <p:spPr>
          <a:xfrm>
            <a:off x="16226" y="1386935"/>
            <a:ext cx="6903863" cy="4667250"/>
          </a:xfrm>
          <a:prstGeom prst="rect">
            <a:avLst/>
          </a:prstGeom>
          <a:solidFill>
            <a:srgbClr val="971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D1DECA-5806-44CD-97F4-90EFCAA97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41" y="3047999"/>
            <a:ext cx="4812592" cy="767645"/>
          </a:xfrm>
        </p:spPr>
        <p:txBody>
          <a:bodyPr anchor="t" anchorCtr="0"/>
          <a:lstStyle>
            <a:lvl1pPr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eingeben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15FDC1-564C-4251-A6B5-F281FB201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027" y="2512303"/>
            <a:ext cx="4798305" cy="321207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buNone/>
              <a:defRPr sz="2000" b="1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D4D370-38C6-4CF6-A1D0-80A47F51B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68485D-1573-4A03-BCF5-747200493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18AEE3E4-D0AF-4102-879B-9E58F806B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51" y="467963"/>
            <a:ext cx="3168000" cy="423419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F95A013-D424-42D8-B15E-0716B3255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7" y="4589434"/>
            <a:ext cx="1005240" cy="8631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D06BC65-3B66-4CCE-9F11-CF61D5158C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7200" y="1376363"/>
            <a:ext cx="5368925" cy="46672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E54BE9-BCB2-4F3E-8578-7B5688064DAA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35513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Konta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B89F778-F519-42A4-8487-A2AA4906521E}"/>
              </a:ext>
            </a:extLst>
          </p:cNvPr>
          <p:cNvSpPr/>
          <p:nvPr userDrawn="1"/>
        </p:nvSpPr>
        <p:spPr>
          <a:xfrm>
            <a:off x="-2436" y="361"/>
            <a:ext cx="12194436" cy="3738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363197-0562-4F15-9048-585C8185B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027" y="1286051"/>
            <a:ext cx="8556625" cy="314325"/>
          </a:xfrm>
        </p:spPr>
        <p:txBody>
          <a:bodyPr/>
          <a:lstStyle>
            <a:lvl1pPr>
              <a:lnSpc>
                <a:spcPts val="2000"/>
              </a:lnSpc>
              <a:defRPr sz="2400" b="1" spc="1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- Swiss Medtech Convention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C35AAB-935E-41B2-A10F-B157E58E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Einfügen - Kopf und </a:t>
            </a:r>
            <a:r>
              <a:rPr lang="de-DE" dirty="0" err="1"/>
              <a:t>Fusszeile</a:t>
            </a:r>
            <a:r>
              <a:rPr lang="de-DE" dirty="0"/>
              <a:t>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44DEC2-1195-4499-A7EC-52174D0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F03E872-0DB8-4EEE-B576-09D9AD2B9D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6028" y="1694744"/>
            <a:ext cx="8556625" cy="314325"/>
          </a:xfrm>
        </p:spPr>
        <p:txBody>
          <a:bodyPr>
            <a:normAutofit/>
          </a:bodyPr>
          <a:lstStyle>
            <a:lvl1pPr marL="0" indent="0">
              <a:lnSpc>
                <a:spcPts val="1440"/>
              </a:lnSpc>
              <a:buNone/>
              <a:defRPr sz="12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Keynote </a:t>
            </a:r>
            <a:r>
              <a:rPr lang="de-DE" dirty="0" err="1"/>
              <a:t>speakers</a:t>
            </a:r>
            <a:endParaRPr lang="de-DE" dirty="0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FF3D78D-4D96-408A-A66A-270B80D147F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678113" y="2528888"/>
            <a:ext cx="3203575" cy="29003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DFD27091-D695-4D5F-B0A1-D405440324C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76975" y="2528888"/>
            <a:ext cx="3203575" cy="29003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3B0D9FE-2726-44E2-9097-74D0F96D35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691" y="5554310"/>
            <a:ext cx="3203575" cy="1480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50" baseline="0"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14261CDE-6885-4117-AE47-4F720CEF5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789" y="5554310"/>
            <a:ext cx="3203575" cy="1480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50" baseline="0"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8" name="Textplatzhalter 23">
            <a:extLst>
              <a:ext uri="{FF2B5EF4-FFF2-40B4-BE49-F238E27FC236}">
                <a16:creationId xmlns:a16="http://schemas.microsoft.com/office/drawing/2014/main" id="{A29119B3-02CB-44E2-8EA1-E45886D38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691" y="5754857"/>
            <a:ext cx="3203575" cy="265618"/>
          </a:xfrm>
        </p:spPr>
        <p:txBody>
          <a:bodyPr>
            <a:normAutofit/>
          </a:bodyPr>
          <a:lstStyle>
            <a:lvl1pPr marL="0" indent="0">
              <a:buNone/>
              <a:defRPr sz="100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9" name="Textplatzhalter 23">
            <a:extLst>
              <a:ext uri="{FF2B5EF4-FFF2-40B4-BE49-F238E27FC236}">
                <a16:creationId xmlns:a16="http://schemas.microsoft.com/office/drawing/2014/main" id="{C6B19E18-6F54-4DA6-9825-9A32B6CC1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7789" y="5754857"/>
            <a:ext cx="3203575" cy="265618"/>
          </a:xfrm>
        </p:spPr>
        <p:txBody>
          <a:bodyPr>
            <a:normAutofit/>
          </a:bodyPr>
          <a:lstStyle>
            <a:lvl1pPr marL="0" indent="0">
              <a:buNone/>
              <a:defRPr sz="100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Funktion</a:t>
            </a:r>
          </a:p>
        </p:txBody>
      </p:sp>
      <p:pic>
        <p:nvPicPr>
          <p:cNvPr id="30" name="Grafik 2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52DADDB-F1C9-428C-87C3-7FF908DB22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636" y="376972"/>
            <a:ext cx="1368000" cy="182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D9C9DE9-E2F6-4342-823F-FDCE6F2402DA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22024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Konta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B89F778-F519-42A4-8487-A2AA4906521E}"/>
              </a:ext>
            </a:extLst>
          </p:cNvPr>
          <p:cNvSpPr/>
          <p:nvPr userDrawn="1"/>
        </p:nvSpPr>
        <p:spPr>
          <a:xfrm>
            <a:off x="16226" y="9690"/>
            <a:ext cx="12192000" cy="3738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363197-0562-4F15-9048-585C8185B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027" y="1286051"/>
            <a:ext cx="10279943" cy="314325"/>
          </a:xfrm>
        </p:spPr>
        <p:txBody>
          <a:bodyPr/>
          <a:lstStyle>
            <a:lvl1pPr>
              <a:lnSpc>
                <a:spcPts val="2000"/>
              </a:lnSpc>
              <a:defRPr sz="2400" b="1" spc="1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- Swiss Medtech Convention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C35AAB-935E-41B2-A10F-B157E58E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Einfügen - Kopf und </a:t>
            </a:r>
            <a:r>
              <a:rPr lang="de-DE" dirty="0" err="1"/>
              <a:t>Fusszeile</a:t>
            </a:r>
            <a:r>
              <a:rPr lang="de-DE" dirty="0"/>
              <a:t>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44DEC2-1195-4499-A7EC-52174D0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F03E872-0DB8-4EEE-B576-09D9AD2B9D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6028" y="1694744"/>
            <a:ext cx="10279943" cy="314325"/>
          </a:xfrm>
        </p:spPr>
        <p:txBody>
          <a:bodyPr>
            <a:normAutofit/>
          </a:bodyPr>
          <a:lstStyle>
            <a:lvl1pPr marL="0" indent="0">
              <a:lnSpc>
                <a:spcPts val="1440"/>
              </a:lnSpc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Keynote </a:t>
            </a:r>
            <a:r>
              <a:rPr lang="de-DE" dirty="0" err="1"/>
              <a:t>speakers</a:t>
            </a:r>
            <a:endParaRPr lang="de-DE" dirty="0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FF3D78D-4D96-408A-A66A-270B80D147F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47738" y="2565928"/>
            <a:ext cx="3203575" cy="2319625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DFD27091-D695-4D5F-B0A1-D405440324C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4212" y="2576187"/>
            <a:ext cx="3203575" cy="2338091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3B0D9FE-2726-44E2-9097-74D0F96D35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6028" y="5015189"/>
            <a:ext cx="3168000" cy="1480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50" baseline="0"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14261CDE-6885-4117-AE47-4F720CEF5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4212" y="5015189"/>
            <a:ext cx="3203575" cy="1480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50" baseline="0"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8" name="Textplatzhalter 23">
            <a:extLst>
              <a:ext uri="{FF2B5EF4-FFF2-40B4-BE49-F238E27FC236}">
                <a16:creationId xmlns:a16="http://schemas.microsoft.com/office/drawing/2014/main" id="{A29119B3-02CB-44E2-8EA1-E45886D38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6029" y="5215735"/>
            <a:ext cx="3168000" cy="539121"/>
          </a:xfrm>
        </p:spPr>
        <p:txBody>
          <a:bodyPr>
            <a:normAutofit/>
          </a:bodyPr>
          <a:lstStyle>
            <a:lvl1pPr marL="0" indent="0">
              <a:buNone/>
              <a:defRPr sz="100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9" name="Textplatzhalter 23">
            <a:extLst>
              <a:ext uri="{FF2B5EF4-FFF2-40B4-BE49-F238E27FC236}">
                <a16:creationId xmlns:a16="http://schemas.microsoft.com/office/drawing/2014/main" id="{C6B19E18-6F54-4DA6-9825-9A32B6CC1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4212" y="5215736"/>
            <a:ext cx="3203575" cy="539120"/>
          </a:xfrm>
        </p:spPr>
        <p:txBody>
          <a:bodyPr>
            <a:normAutofit/>
          </a:bodyPr>
          <a:lstStyle>
            <a:lvl1pPr marL="0" indent="0">
              <a:buNone/>
              <a:defRPr sz="100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Bildplatzhalter 20">
            <a:extLst>
              <a:ext uri="{FF2B5EF4-FFF2-40B4-BE49-F238E27FC236}">
                <a16:creationId xmlns:a16="http://schemas.microsoft.com/office/drawing/2014/main" id="{99963051-C963-4671-A0F5-09704D09F2E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054728" y="2576187"/>
            <a:ext cx="3203575" cy="2338091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e-CH" dirty="0"/>
              <a:t> </a:t>
            </a:r>
          </a:p>
        </p:txBody>
      </p:sp>
      <p:sp>
        <p:nvSpPr>
          <p:cNvPr id="18" name="Textplatzhalter 23">
            <a:extLst>
              <a:ext uri="{FF2B5EF4-FFF2-40B4-BE49-F238E27FC236}">
                <a16:creationId xmlns:a16="http://schemas.microsoft.com/office/drawing/2014/main" id="{50F96C02-EF0A-47F0-90CB-74046E48EC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3266" y="5015189"/>
            <a:ext cx="3172705" cy="1480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50" baseline="0"/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23">
            <a:extLst>
              <a:ext uri="{FF2B5EF4-FFF2-40B4-BE49-F238E27FC236}">
                <a16:creationId xmlns:a16="http://schemas.microsoft.com/office/drawing/2014/main" id="{189D1B45-7EB7-40AD-AE68-5DC1204DD1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3266" y="5215736"/>
            <a:ext cx="3172705" cy="539120"/>
          </a:xfrm>
        </p:spPr>
        <p:txBody>
          <a:bodyPr>
            <a:normAutofit/>
          </a:bodyPr>
          <a:lstStyle>
            <a:lvl1pPr marL="0" indent="0">
              <a:buNone/>
              <a:defRPr sz="100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Funktion</a:t>
            </a:r>
          </a:p>
        </p:txBody>
      </p:sp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3B80DC8-C459-4039-86FA-3D0AFB5CA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636" y="376972"/>
            <a:ext cx="1368000" cy="182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838CEFB-DF20-4845-AA44-373CEF2B8CE6}"/>
              </a:ext>
            </a:extLst>
          </p:cNvPr>
          <p:cNvSpPr txBox="1"/>
          <p:nvPr userDrawn="1"/>
        </p:nvSpPr>
        <p:spPr>
          <a:xfrm>
            <a:off x="10440772" y="6499843"/>
            <a:ext cx="81753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18237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63197-0562-4F15-9048-585C8185B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70" baseline="0"/>
            </a:lvl1pPr>
          </a:lstStyle>
          <a:p>
            <a:r>
              <a:rPr lang="de-DE" dirty="0"/>
              <a:t>Titel z. B. Agenda</a:t>
            </a:r>
            <a:endParaRPr lang="de-CH" dirty="0"/>
          </a:p>
        </p:txBody>
      </p:sp>
      <p:pic>
        <p:nvPicPr>
          <p:cNvPr id="13" name="Grafik 12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F88312AE-08D6-4BD8-85E2-7753D6418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C35AAB-935E-41B2-A10F-B157E58E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44DEC2-1195-4499-A7EC-52174D0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8DFD3B8-4737-4819-8C03-3B4984D586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528888"/>
            <a:ext cx="8532812" cy="3276600"/>
          </a:xfrm>
        </p:spPr>
        <p:txBody>
          <a:bodyPr numCol="2" spcCol="360000"/>
          <a:lstStyle>
            <a:lvl1pPr marL="360000" indent="-360000">
              <a:buFont typeface="Wingdings" panose="05000000000000000000" pitchFamily="2" charset="2"/>
              <a:buChar char="§"/>
              <a:defRPr b="1"/>
            </a:lvl1pPr>
            <a:lvl2pPr marL="648000">
              <a:defRPr/>
            </a:lvl2pPr>
            <a:lvl3pPr marL="936000">
              <a:defRPr/>
            </a:lvl3pPr>
            <a:lvl4pPr marL="1224000">
              <a:defRPr/>
            </a:lvl4pPr>
            <a:lvl5pPr marL="1512000">
              <a:defRPr/>
            </a:lvl5pPr>
          </a:lstStyle>
          <a:p>
            <a:pPr lvl="0"/>
            <a:r>
              <a:rPr lang="de-DE" dirty="0"/>
              <a:t>Ablauf – Titel der Präsentation eingeben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1DBF64-AF98-4FB2-BAE0-645D3892ABB0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25591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C35AAB-935E-41B2-A10F-B157E58E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44DEC2-1195-4499-A7EC-52174D0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593A1B-782D-40F9-9882-084D22B9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78D9DA-DB21-4287-865F-5B41AAD1C1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528888"/>
            <a:ext cx="8532812" cy="3276600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pc="0" baseline="0">
                <a:solidFill>
                  <a:schemeClr val="tx2"/>
                </a:solidFill>
              </a:defRPr>
            </a:lvl1pPr>
            <a:lvl2pPr>
              <a:defRPr spc="0" baseline="0">
                <a:solidFill>
                  <a:schemeClr val="tx2"/>
                </a:solidFill>
              </a:defRPr>
            </a:lvl2pPr>
            <a:lvl3pPr>
              <a:defRPr spc="0" baseline="0">
                <a:solidFill>
                  <a:schemeClr val="tx2"/>
                </a:solidFill>
              </a:defRPr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de-DE" dirty="0"/>
              <a:t>Ablauf – Titel der Präsentation eingeben (Enter = neuer Hauptpunkt, Enter danach Tab-Taste nach rechts eingerückt 2. Ebene, Enter danach </a:t>
            </a:r>
            <a:r>
              <a:rPr lang="de-DE" dirty="0" err="1"/>
              <a:t>Shift+Tab-Taste</a:t>
            </a:r>
            <a:r>
              <a:rPr lang="de-DE" dirty="0"/>
              <a:t> nach links 1. Ebene)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1" name="Grafik 10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922C9E8F-7CB9-427C-9D83-610E8825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59D30A-8671-49E8-B444-EA96122B6CA1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121616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mit Titel /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C35AAB-935E-41B2-A10F-B157E58E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44DEC2-1195-4499-A7EC-52174D0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593A1B-782D-40F9-9882-084D22B9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78D9DA-DB21-4287-865F-5B41AAD1C1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528888"/>
            <a:ext cx="8532812" cy="3276600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b="1" spc="0" baseline="0">
                <a:solidFill>
                  <a:schemeClr val="accent2"/>
                </a:solidFill>
              </a:defRPr>
            </a:lvl1pPr>
            <a:lvl2pPr>
              <a:defRPr spc="0" baseline="0">
                <a:solidFill>
                  <a:schemeClr val="tx2"/>
                </a:solidFill>
              </a:defRPr>
            </a:lvl2pPr>
            <a:lvl3pPr>
              <a:defRPr spc="0" baseline="0">
                <a:solidFill>
                  <a:schemeClr val="tx2"/>
                </a:solidFill>
              </a:defRPr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de-DE" dirty="0"/>
              <a:t>Ablauf – Titel der Präsentation eingeben (Enter = neuer Hauptpunkt, Enter danach Tab-Taste nach rechts eingerückt 2. Ebene, Enter danach </a:t>
            </a:r>
            <a:r>
              <a:rPr lang="de-DE" dirty="0" err="1"/>
              <a:t>Shift+Tab-Taste</a:t>
            </a:r>
            <a:r>
              <a:rPr lang="de-DE" dirty="0"/>
              <a:t> nach links 1. Ebene)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1" name="Grafik 10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922C9E8F-7CB9-427C-9D83-610E8825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A461CB1-EB82-4A93-B237-3B63CAF8AE76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148369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leit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C35AAB-935E-41B2-A10F-B157E58E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44DEC2-1195-4499-A7EC-52174D081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5AA56A1-978B-48CD-8ED7-56534C468D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528889"/>
            <a:ext cx="8532812" cy="3276600"/>
          </a:xfrm>
        </p:spPr>
        <p:txBody>
          <a:bodyPr>
            <a:normAutofit/>
          </a:bodyPr>
          <a:lstStyle>
            <a:lvl1pPr marL="0" indent="0">
              <a:buNone/>
              <a:defRPr sz="1400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eingeben (Titel eingeben, markieren und formatieren – Farbe dunkelrot)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FCBBE3C-7A7C-4936-9C78-FD467D290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pic>
        <p:nvPicPr>
          <p:cNvPr id="19" name="Grafik 18" descr="Ein Bild, das Objekt, Uhr, rot, Schild enthält.&#10;&#10;Automatisch generierte Beschreibung">
            <a:extLst>
              <a:ext uri="{FF2B5EF4-FFF2-40B4-BE49-F238E27FC236}">
                <a16:creationId xmlns:a16="http://schemas.microsoft.com/office/drawing/2014/main" id="{60070DEE-DC8A-46F7-9CD3-F1FC00AAF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975" y="370278"/>
            <a:ext cx="1368000" cy="1828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8329EF-2B2A-4B36-AAC8-E8391EC3F26E}"/>
              </a:ext>
            </a:extLst>
          </p:cNvPr>
          <p:cNvSpPr txBox="1"/>
          <p:nvPr userDrawn="1"/>
        </p:nvSpPr>
        <p:spPr>
          <a:xfrm>
            <a:off x="9647285" y="64998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de-CH" sz="800" dirty="0"/>
              <a:t>daniel.delfosse@swiss-medtech.ch</a:t>
            </a:r>
          </a:p>
        </p:txBody>
      </p:sp>
    </p:spTree>
    <p:extLst>
      <p:ext uri="{BB962C8B-B14F-4D97-AF65-F5344CB8AC3E}">
        <p14:creationId xmlns:p14="http://schemas.microsoft.com/office/powerpoint/2010/main" val="27913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B34EC0-3EF6-4A64-8255-66E80A7F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1316390"/>
            <a:ext cx="8556625" cy="5575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8CD202-4F5B-4224-8655-FA1D37A06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2533651"/>
            <a:ext cx="8532812" cy="3276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1F53B-417B-4851-98E2-DBDBDEA72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6000" y="6259237"/>
            <a:ext cx="252888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024B73-032D-42AD-8502-FA2CD4121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825" y="6444000"/>
            <a:ext cx="28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7EEA176-412C-4940-B42E-5C8DC93F330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91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3" r:id="rId3"/>
    <p:sldLayoutId id="2147483650" r:id="rId4"/>
    <p:sldLayoutId id="2147483665" r:id="rId5"/>
    <p:sldLayoutId id="2147483664" r:id="rId6"/>
    <p:sldLayoutId id="2147483675" r:id="rId7"/>
    <p:sldLayoutId id="2147483684" r:id="rId8"/>
    <p:sldLayoutId id="2147483666" r:id="rId9"/>
    <p:sldLayoutId id="2147483652" r:id="rId10"/>
    <p:sldLayoutId id="2147483670" r:id="rId11"/>
    <p:sldLayoutId id="2147483654" r:id="rId12"/>
    <p:sldLayoutId id="2147483676" r:id="rId13"/>
    <p:sldLayoutId id="2147483681" r:id="rId14"/>
    <p:sldLayoutId id="2147483682" r:id="rId15"/>
    <p:sldLayoutId id="2147483655" r:id="rId16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600" kern="1200" spc="7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ts val="192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1600" kern="1200" spc="50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288000" algn="l" defTabSz="914400" rtl="0" eaLnBrk="1" latinLnBrk="0" hangingPunct="1">
        <a:lnSpc>
          <a:spcPts val="1920"/>
        </a:lnSpc>
        <a:spcBef>
          <a:spcPts val="0"/>
        </a:spcBef>
        <a:buFont typeface="Symbol" panose="05050102010706020507" pitchFamily="18" charset="2"/>
        <a:buChar char="-"/>
        <a:defRPr sz="1600" kern="1200" spc="50" baseline="0">
          <a:solidFill>
            <a:schemeClr val="tx2"/>
          </a:solidFill>
          <a:latin typeface="+mn-lt"/>
          <a:ea typeface="+mn-ea"/>
          <a:cs typeface="+mn-cs"/>
        </a:defRPr>
      </a:lvl2pPr>
      <a:lvl3pPr marL="1008000" indent="-288000" algn="l" defTabSz="914400" rtl="0" eaLnBrk="1" latinLnBrk="0" hangingPunct="1">
        <a:lnSpc>
          <a:spcPts val="1920"/>
        </a:lnSpc>
        <a:spcBef>
          <a:spcPts val="300"/>
        </a:spcBef>
        <a:buFont typeface="Symbol" panose="05050102010706020507" pitchFamily="18" charset="2"/>
        <a:buChar char="-"/>
        <a:defRPr sz="16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288000" algn="l" defTabSz="914400" rtl="0" eaLnBrk="1" latinLnBrk="0" hangingPunct="1">
        <a:lnSpc>
          <a:spcPts val="2160"/>
        </a:lnSpc>
        <a:spcBef>
          <a:spcPts val="300"/>
        </a:spcBef>
        <a:buFont typeface="Symbol" panose="05050102010706020507" pitchFamily="18" charset="2"/>
        <a:buChar char="-"/>
        <a:defRPr sz="16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584000" indent="-288000" algn="l" defTabSz="914400" rtl="0" eaLnBrk="1" latinLnBrk="0" hangingPunct="1">
        <a:lnSpc>
          <a:spcPts val="1920"/>
        </a:lnSpc>
        <a:spcBef>
          <a:spcPts val="300"/>
        </a:spcBef>
        <a:buFont typeface="Symbol" panose="05050102010706020507" pitchFamily="18" charset="2"/>
        <a:buChar char="-"/>
        <a:defRPr sz="16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867" userDrawn="1">
          <p15:clr>
            <a:srgbClr val="F26B43"/>
          </p15:clr>
        </p15:guide>
        <p15:guide id="4" orient="horz" pos="1593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  <p15:guide id="8" pos="597" userDrawn="1">
          <p15:clr>
            <a:srgbClr val="F26B43"/>
          </p15:clr>
        </p15:guide>
        <p15:guide id="9" pos="5972" userDrawn="1">
          <p15:clr>
            <a:srgbClr val="F26B43"/>
          </p15:clr>
        </p15:guide>
        <p15:guide id="10" pos="70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ABBB07-D527-4F9D-A4FC-D51E32C3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EC2EEF-D967-4725-932B-27B41025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1B46DC-2D06-410C-922D-98407E0D5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9ED24-C199-4A9D-9735-637BC7CE35B1}" type="datetimeFigureOut">
              <a:rPr lang="de-CH" smtClean="0"/>
              <a:t>10.12.2020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73545D-478C-456A-89CB-272A8A8C9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12813-FDD6-466B-A44D-AF5A8151F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56DD-C020-45A7-B7BE-AB7DF7FAF1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5E8E8-57D0-4A28-80C6-6AC994343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949" y="3623732"/>
            <a:ext cx="9388145" cy="1151468"/>
          </a:xfrm>
        </p:spPr>
        <p:txBody>
          <a:bodyPr/>
          <a:lstStyle/>
          <a:p>
            <a:r>
              <a:rPr lang="de-DE" sz="28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Eventualplanung für die Schweizer Medizintechnik mit oder ohne Mutual Recognition Agreement (MRA)</a:t>
            </a:r>
            <a:br>
              <a:rPr lang="de-DE" sz="28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FDE669-C2FB-4567-875F-0427702E6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Swissmedic Roundtable, 23.11.2020</a:t>
            </a:r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58AA07-25E3-42E7-A398-90797EA4A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600" b="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Delfosse, Leiter Regulation, SMT</a:t>
            </a:r>
            <a:endParaRPr lang="de-DE" sz="16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21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20" y="1038889"/>
            <a:ext cx="8556625" cy="557565"/>
          </a:xfrm>
        </p:spPr>
        <p:txBody>
          <a:bodyPr>
            <a:normAutofit/>
          </a:bodyPr>
          <a:lstStyle/>
          <a:p>
            <a:r>
              <a:rPr lang="de-CH" dirty="0"/>
              <a:t>Fazit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CB98FE-679D-41F2-B404-4F19EBDCB4F5}"/>
              </a:ext>
            </a:extLst>
          </p:cNvPr>
          <p:cNvSpPr txBox="1"/>
          <p:nvPr/>
        </p:nvSpPr>
        <p:spPr>
          <a:xfrm>
            <a:off x="838200" y="2091447"/>
            <a:ext cx="975684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/>
              <a:t>MepV</a:t>
            </a:r>
            <a:r>
              <a:rPr lang="de-CH" sz="2000" dirty="0"/>
              <a:t> so einführen, dass eine </a:t>
            </a:r>
            <a:r>
              <a:rPr lang="de-CH" sz="2000" b="1" dirty="0"/>
              <a:t>möglichst geringe Versorgungslücke</a:t>
            </a:r>
            <a:r>
              <a:rPr lang="de-CH" sz="2000" dirty="0"/>
              <a:t> für Schweizer Patienten entsteht:</a:t>
            </a:r>
          </a:p>
          <a:p>
            <a:pPr>
              <a:spcBef>
                <a:spcPts val="600"/>
              </a:spcBef>
            </a:pPr>
            <a:endParaRPr lang="de-CH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CH" sz="2000" dirty="0">
                <a:solidFill>
                  <a:srgbClr val="FF0000"/>
                </a:solidFill>
                <a:sym typeface="Wingdings" panose="05000000000000000000" pitchFamily="2" charset="2"/>
              </a:rPr>
              <a:t>Ausnahme der Klasse I Medizinprodukte (tiefes Risiko) von der Verpflichtung eines CH-Reps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CH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Labelling</a:t>
            </a:r>
            <a:r>
              <a:rPr lang="de-CH" sz="2000" dirty="0">
                <a:solidFill>
                  <a:srgbClr val="FF0000"/>
                </a:solidFill>
                <a:sym typeface="Wingdings" panose="05000000000000000000" pitchFamily="2" charset="2"/>
              </a:rPr>
              <a:t> des CH-Reps nur auf Begleitdokumenten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CH" sz="2000" dirty="0">
                <a:solidFill>
                  <a:srgbClr val="FF9900"/>
                </a:solidFill>
                <a:sym typeface="Wingdings" panose="05000000000000000000" pitchFamily="2" charset="2"/>
              </a:rPr>
              <a:t>Übergangsfrist 18 Monate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CH" sz="2000" dirty="0">
                <a:solidFill>
                  <a:srgbClr val="FF9900"/>
                </a:solidFill>
                <a:sym typeface="Wingdings" panose="05000000000000000000" pitchFamily="2" charset="2"/>
              </a:rPr>
              <a:t>Zugriff nur auf PMS-Teil der technischen Dokumentation</a:t>
            </a:r>
            <a:endParaRPr lang="de-CH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2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922EA10-638D-4CF3-BEB3-ECAF1B305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Import von MP nur mit CH-Rep (Schweizer Bevollmächtigter)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FF0000"/>
                </a:solidFill>
              </a:rPr>
              <a:t>Kosten einmalig und wiederkehrend, Höhe wenige 10 Mio. CHF/Jahr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FF0000"/>
                </a:solidFill>
              </a:rPr>
              <a:t>Versorgungslücke für CH-Patienten</a:t>
            </a:r>
            <a:r>
              <a:rPr lang="de-CH" sz="1600" dirty="0">
                <a:solidFill>
                  <a:srgbClr val="FF0000"/>
                </a:solidFill>
              </a:rPr>
              <a:t>, da viele </a:t>
            </a:r>
            <a:r>
              <a:rPr lang="de-CH" sz="1600" dirty="0" err="1">
                <a:solidFill>
                  <a:srgbClr val="FF0000"/>
                </a:solidFill>
              </a:rPr>
              <a:t>ausländ</a:t>
            </a:r>
            <a:r>
              <a:rPr lang="de-CH" sz="1600" dirty="0">
                <a:solidFill>
                  <a:srgbClr val="FF0000"/>
                </a:solidFill>
              </a:rPr>
              <a:t>. Hersteller nicht bereit, CH-Rep zu installieren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Noch</a:t>
            </a:r>
            <a:r>
              <a:rPr lang="en-GB" sz="1600" dirty="0"/>
              <a:t> </a:t>
            </a:r>
            <a:r>
              <a:rPr lang="en-GB" sz="1600" dirty="0" err="1"/>
              <a:t>keine</a:t>
            </a:r>
            <a:r>
              <a:rPr lang="en-GB" sz="1600" dirty="0"/>
              <a:t> </a:t>
            </a:r>
            <a:r>
              <a:rPr lang="en-GB" sz="1600" dirty="0" err="1"/>
              <a:t>Handlungsempfehlung</a:t>
            </a:r>
            <a:r>
              <a:rPr lang="en-GB" sz="1600" dirty="0"/>
              <a:t> </a:t>
            </a:r>
            <a:r>
              <a:rPr lang="de-CH" sz="1600" dirty="0"/>
              <a:t>von Swiss Medtech, geplant für 16.12.2020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298303-10BD-4FF9-AD2F-BB59680C7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Einfügen - Kopf und Fusszeile - Thema eingeben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8650C9-5E7C-43A1-B377-89C8BB21B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EA176-412C-4940-B42E-5C8DC93F330E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F9219D-12F5-4EFE-8370-8A3C288A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1316390"/>
            <a:ext cx="9483391" cy="557565"/>
          </a:xfrm>
        </p:spPr>
        <p:txBody>
          <a:bodyPr/>
          <a:lstStyle/>
          <a:p>
            <a:r>
              <a:rPr lang="de-CH" sz="3600" dirty="0"/>
              <a:t>Auswirkungen ohne MRA (Drittstaatmodus)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5E9469D-9898-416F-A632-DDD8E3A9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1800" b="1" dirty="0"/>
              <a:t>Schweizer Hersteller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751334-E724-44B9-B354-6FC73717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1800" b="1" dirty="0"/>
              <a:t>Schweizer Händler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9C9562E-7997-4760-B7E1-E83544A1944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Export von MP nach EU nur mit EAR (EU-Bevollmächtigter)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FF0000"/>
                </a:solidFill>
              </a:rPr>
              <a:t>Kosten einmalig CHF 110 Mio., </a:t>
            </a:r>
            <a:br>
              <a:rPr lang="de-CH" sz="1600" dirty="0">
                <a:solidFill>
                  <a:srgbClr val="FF0000"/>
                </a:solidFill>
              </a:rPr>
            </a:br>
            <a:r>
              <a:rPr lang="de-CH" sz="1600" dirty="0">
                <a:solidFill>
                  <a:srgbClr val="FF0000"/>
                </a:solidFill>
              </a:rPr>
              <a:t>wiederkehrend CHF 75 Mio./Jahr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rgbClr val="FF0000"/>
                </a:solidFill>
              </a:rPr>
              <a:t>Attraktivitätsverlust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für</a:t>
            </a:r>
            <a:r>
              <a:rPr lang="en-GB" sz="1600" dirty="0">
                <a:solidFill>
                  <a:srgbClr val="FF0000"/>
                </a:solidFill>
              </a:rPr>
              <a:t> Schweizer Medtech-</a:t>
            </a:r>
            <a:r>
              <a:rPr lang="en-GB" sz="1600" dirty="0" err="1">
                <a:solidFill>
                  <a:srgbClr val="FF0000"/>
                </a:solidFill>
              </a:rPr>
              <a:t>Industrie</a:t>
            </a:r>
            <a:endParaRPr lang="de-CH" sz="16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Handlungsempfehlung</a:t>
            </a:r>
            <a:r>
              <a:rPr lang="en-GB" sz="1600" dirty="0"/>
              <a:t> «</a:t>
            </a:r>
            <a:r>
              <a:rPr lang="en-GB" sz="1600" dirty="0" err="1"/>
              <a:t>Sowohl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</a:t>
            </a:r>
            <a:r>
              <a:rPr lang="en-GB" sz="1600" dirty="0" err="1"/>
              <a:t>auch</a:t>
            </a:r>
            <a:r>
              <a:rPr lang="en-GB" sz="1600" dirty="0"/>
              <a:t>» </a:t>
            </a:r>
            <a:r>
              <a:rPr lang="en-GB" sz="1600" dirty="0" err="1"/>
              <a:t>durch</a:t>
            </a:r>
            <a:r>
              <a:rPr lang="en-GB" sz="1600" dirty="0"/>
              <a:t> Swiss Medtech, April 2019</a:t>
            </a:r>
          </a:p>
        </p:txBody>
      </p:sp>
    </p:spTree>
    <p:extLst>
      <p:ext uri="{BB962C8B-B14F-4D97-AF65-F5344CB8AC3E}">
        <p14:creationId xmlns:p14="http://schemas.microsoft.com/office/powerpoint/2010/main" val="283145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422379"/>
            <a:ext cx="8955111" cy="834088"/>
          </a:xfrm>
        </p:spPr>
        <p:txBody>
          <a:bodyPr>
            <a:normAutofit fontScale="90000"/>
          </a:bodyPr>
          <a:lstStyle/>
          <a:p>
            <a:r>
              <a:rPr lang="de-CH" sz="4000" dirty="0"/>
              <a:t>1. Umfrage bei CH-Händlern (März 2020)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3065A3-3FF3-47C3-A478-6783271F656B}"/>
              </a:ext>
            </a:extLst>
          </p:cNvPr>
          <p:cNvSpPr txBox="1"/>
          <p:nvPr/>
        </p:nvSpPr>
        <p:spPr>
          <a:xfrm>
            <a:off x="718279" y="1256467"/>
            <a:ext cx="109930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dirty="0"/>
              <a:t>Versand an 250 Händler: 5.2. - 28.2.2020</a:t>
            </a:r>
          </a:p>
          <a:p>
            <a:pPr>
              <a:spcBef>
                <a:spcPts val="600"/>
              </a:spcBef>
            </a:pPr>
            <a:r>
              <a:rPr lang="de-CH" sz="2000" dirty="0"/>
              <a:t>Rückmeldung bis 8.3.2020: 55 Händler (22%)</a:t>
            </a:r>
          </a:p>
          <a:p>
            <a:pPr>
              <a:spcBef>
                <a:spcPts val="600"/>
              </a:spcBef>
            </a:pPr>
            <a:endParaRPr lang="de-DE" sz="1600" i="1" dirty="0"/>
          </a:p>
          <a:p>
            <a:pPr>
              <a:spcBef>
                <a:spcPts val="600"/>
              </a:spcBef>
            </a:pPr>
            <a:r>
              <a:rPr lang="de-DE" sz="1600" i="1" dirty="0"/>
              <a:t>Die Umfrage wurde (a) vor Beginn der Corona-Krise und (b) vor Verschiebung des MDR-Geltungsbeginns auf 26. Mai 2021 abgeschlossen.</a:t>
            </a:r>
            <a:endParaRPr lang="de-CH" sz="1600" i="1" dirty="0"/>
          </a:p>
          <a:p>
            <a:pPr>
              <a:spcBef>
                <a:spcPts val="600"/>
              </a:spcBef>
            </a:pPr>
            <a:endParaRPr lang="de-CH" sz="2000" dirty="0"/>
          </a:p>
          <a:p>
            <a:pPr>
              <a:spcBef>
                <a:spcPts val="600"/>
              </a:spcBef>
            </a:pPr>
            <a:r>
              <a:rPr lang="de-CH" sz="2000" dirty="0"/>
              <a:t>Wichtigste Aussagen zum CH-Bevollmächtigten: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Für 43% des Gesamtimportes werden die Händler, für weitere 23% der importierten Produkte ein Dritter die Rolle des Schweizer Bevollmächtigten übernehmen.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0000"/>
                </a:solidFill>
              </a:rPr>
              <a:t>34% der heute importierten Medizinprodukte </a:t>
            </a:r>
            <a:r>
              <a:rPr lang="de-DE" sz="2000" dirty="0">
                <a:solidFill>
                  <a:srgbClr val="FF0000"/>
                </a:solidFill>
              </a:rPr>
              <a:t>im Wert von CHF 1.8 Mia.</a:t>
            </a:r>
            <a:r>
              <a:rPr lang="de-DE" sz="2000" baseline="30000" dirty="0">
                <a:solidFill>
                  <a:srgbClr val="FF0000"/>
                </a:solidFill>
              </a:rPr>
              <a:t>1 </a:t>
            </a:r>
            <a:r>
              <a:rPr lang="de-DE" sz="2000" dirty="0">
                <a:solidFill>
                  <a:srgbClr val="FF0000"/>
                </a:solidFill>
              </a:rPr>
              <a:t>hätte die Voraussetzung, einen CH-Rep zu verpflichten, </a:t>
            </a:r>
            <a:r>
              <a:rPr lang="de-CH" sz="2000" dirty="0">
                <a:solidFill>
                  <a:srgbClr val="FF0000"/>
                </a:solidFill>
              </a:rPr>
              <a:t>per Mai 2020 nicht erfüllt, und wäre der Schweizer Bevölkerung damit nicht mehr zur Verfügung gestanden. </a:t>
            </a:r>
            <a:endParaRPr lang="de-DE" sz="2000" dirty="0">
              <a:solidFill>
                <a:srgbClr val="FF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de-CH" sz="1600" i="1" dirty="0"/>
              <a:t> 1: </a:t>
            </a:r>
            <a:r>
              <a:rPr lang="de-DE" sz="1600" i="1" dirty="0"/>
              <a:t>34% von total CHF 5.4 Mia. Importe (SMTI 2018)</a:t>
            </a:r>
            <a:endParaRPr lang="de-CH" sz="1600" i="1" dirty="0"/>
          </a:p>
        </p:txBody>
      </p:sp>
    </p:spTree>
    <p:extLst>
      <p:ext uri="{BB962C8B-B14F-4D97-AF65-F5344CB8AC3E}">
        <p14:creationId xmlns:p14="http://schemas.microsoft.com/office/powerpoint/2010/main" val="12644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dirty="0"/>
              <a:t>Forderungen von SMT an «Eventual-MepV»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3065A3-3FF3-47C3-A478-6783271F656B}"/>
              </a:ext>
            </a:extLst>
          </p:cNvPr>
          <p:cNvSpPr txBox="1"/>
          <p:nvPr/>
        </p:nvSpPr>
        <p:spPr>
          <a:xfrm>
            <a:off x="393540" y="1533465"/>
            <a:ext cx="6404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sz="2000" dirty="0"/>
              <a:t>Keine Einführung der MepV ohne MRA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Aufgaben des CH-Bevollmächtigten können durch EU-Firmen (Hersteller oder EU-Bevollmächtigter) übernommen werden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4A5B1C-1C26-4864-B913-EEE0DD3A550B}"/>
              </a:ext>
            </a:extLst>
          </p:cNvPr>
          <p:cNvSpPr txBox="1"/>
          <p:nvPr/>
        </p:nvSpPr>
        <p:spPr>
          <a:xfrm>
            <a:off x="7040636" y="1533465"/>
            <a:ext cx="5135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00B050"/>
                </a:solidFill>
              </a:rPr>
              <a:t>1.-2.  Abläufe unverändert</a:t>
            </a:r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32EEC9D-BB0A-45B6-94A0-39C76E25AEF9}"/>
              </a:ext>
            </a:extLst>
          </p:cNvPr>
          <p:cNvCxnSpPr/>
          <p:nvPr/>
        </p:nvCxnSpPr>
        <p:spPr>
          <a:xfrm>
            <a:off x="304800" y="3071094"/>
            <a:ext cx="1143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erbotsymbol 4">
            <a:extLst>
              <a:ext uri="{FF2B5EF4-FFF2-40B4-BE49-F238E27FC236}">
                <a16:creationId xmlns:a16="http://schemas.microsoft.com/office/drawing/2014/main" id="{24EC1CAE-7CF4-4D6E-8836-6E615878742B}"/>
              </a:ext>
            </a:extLst>
          </p:cNvPr>
          <p:cNvSpPr/>
          <p:nvPr/>
        </p:nvSpPr>
        <p:spPr>
          <a:xfrm>
            <a:off x="6422342" y="1759153"/>
            <a:ext cx="751000" cy="73323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814FBA-9800-4780-9C64-ABC834CFC58F}"/>
              </a:ext>
            </a:extLst>
          </p:cNvPr>
          <p:cNvSpPr txBox="1"/>
          <p:nvPr/>
        </p:nvSpPr>
        <p:spPr>
          <a:xfrm>
            <a:off x="7040636" y="2105585"/>
            <a:ext cx="454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FF0000"/>
                </a:solidFill>
              </a:rPr>
              <a:t>BAG will äquivalent zu EU sein.</a:t>
            </a:r>
          </a:p>
          <a:p>
            <a:r>
              <a:rPr lang="de-CH" i="1" dirty="0">
                <a:solidFill>
                  <a:srgbClr val="FF0000"/>
                </a:solidFill>
              </a:rPr>
              <a:t>Swissmedic verlangt Vollzugsgewalt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CF1455-0BE9-4A40-BE7D-2342A4F8A207}"/>
              </a:ext>
            </a:extLst>
          </p:cNvPr>
          <p:cNvSpPr txBox="1"/>
          <p:nvPr/>
        </p:nvSpPr>
        <p:spPr>
          <a:xfrm>
            <a:off x="393541" y="3178234"/>
            <a:ext cx="62839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Übergangsfrist für Einrichtung des CH-Rep min. 18 Monate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Kein CH-Rep für MP der tiefsten Risikoklasse 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Kein </a:t>
            </a:r>
            <a:r>
              <a:rPr lang="de-CH" sz="2000" dirty="0" err="1"/>
              <a:t>Labelling</a:t>
            </a:r>
            <a:r>
              <a:rPr lang="de-CH" sz="2000" dirty="0"/>
              <a:t> auf Verpackung, aber Angabe des CH-Rep auf Begleitdokument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Zugriff nur auf den PMS-Teil der technischen Dokumentation</a:t>
            </a:r>
          </a:p>
          <a:p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  <a:p>
            <a:pPr marL="457200" indent="-457200">
              <a:buFont typeface="+mj-lt"/>
              <a:buAutoNum type="arabicPeriod" startAt="3"/>
            </a:pPr>
            <a:endParaRPr lang="de-CH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5EAFBA-A6BA-4A49-9187-7D7EEA1E55FF}"/>
              </a:ext>
            </a:extLst>
          </p:cNvPr>
          <p:cNvSpPr txBox="1"/>
          <p:nvPr/>
        </p:nvSpPr>
        <p:spPr>
          <a:xfrm>
            <a:off x="7056067" y="3178234"/>
            <a:ext cx="5135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CH" sz="2000" dirty="0">
                <a:solidFill>
                  <a:srgbClr val="FFA31E"/>
                </a:solidFill>
              </a:rPr>
              <a:t>Versorgungslücke erst in 2022 </a:t>
            </a:r>
            <a:br>
              <a:rPr lang="de-CH" sz="2000" dirty="0">
                <a:solidFill>
                  <a:srgbClr val="FFA31E"/>
                </a:solidFill>
              </a:rPr>
            </a:br>
            <a:r>
              <a:rPr lang="de-CH" sz="2000" dirty="0">
                <a:solidFill>
                  <a:srgbClr val="FFA31E"/>
                </a:solidFill>
              </a:rPr>
              <a:t>und weniger gross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>
                <a:solidFill>
                  <a:srgbClr val="FFA31E"/>
                </a:solidFill>
              </a:rPr>
              <a:t>Versorgungslücke geringer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>
                <a:solidFill>
                  <a:srgbClr val="00B050"/>
                </a:solidFill>
              </a:rPr>
              <a:t>Logistik unverändert</a:t>
            </a:r>
          </a:p>
          <a:p>
            <a:pPr marL="457200" indent="-457200">
              <a:buFont typeface="+mj-lt"/>
              <a:buAutoNum type="arabicPeriod" startAt="3"/>
            </a:pPr>
            <a:endParaRPr lang="de-CH" sz="20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>
                <a:solidFill>
                  <a:srgbClr val="FFA31E"/>
                </a:solidFill>
              </a:rPr>
              <a:t>Verhandlung mit </a:t>
            </a:r>
            <a:r>
              <a:rPr lang="de-CH" sz="2000" dirty="0" err="1">
                <a:solidFill>
                  <a:srgbClr val="FFA31E"/>
                </a:solidFill>
              </a:rPr>
              <a:t>ausländ</a:t>
            </a:r>
            <a:r>
              <a:rPr lang="de-CH" sz="2000" dirty="0">
                <a:solidFill>
                  <a:srgbClr val="FFA31E"/>
                </a:solidFill>
              </a:rPr>
              <a:t>. Hersteller einfacher – Versorgungslücke kleiner</a:t>
            </a:r>
            <a:r>
              <a:rPr lang="de-CH" sz="2000" dirty="0">
                <a:solidFill>
                  <a:srgbClr val="00B050"/>
                </a:solidFill>
              </a:rPr>
              <a:t/>
            </a:r>
            <a:br>
              <a:rPr lang="de-CH" sz="2000" dirty="0">
                <a:solidFill>
                  <a:srgbClr val="00B050"/>
                </a:solidFill>
              </a:rPr>
            </a:br>
            <a:endParaRPr lang="de-CH" sz="2000" dirty="0">
              <a:solidFill>
                <a:srgbClr val="FFA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33065A3-3FF3-47C3-A478-6783271F656B}"/>
              </a:ext>
            </a:extLst>
          </p:cNvPr>
          <p:cNvSpPr txBox="1"/>
          <p:nvPr/>
        </p:nvSpPr>
        <p:spPr>
          <a:xfrm>
            <a:off x="646719" y="1607977"/>
            <a:ext cx="11416010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dirty="0"/>
              <a:t>Versand an 20 repräsentativ ausgewählte Händler, mit Informationsgesprächen: 27.7. – 20.11.2020</a:t>
            </a:r>
          </a:p>
          <a:p>
            <a:pPr>
              <a:spcBef>
                <a:spcPts val="600"/>
              </a:spcBef>
            </a:pPr>
            <a:r>
              <a:rPr lang="de-CH" sz="2000" dirty="0"/>
              <a:t>Rückmeldung bis 20.11.2020: 20 Händler (100%)</a:t>
            </a:r>
          </a:p>
          <a:p>
            <a:endParaRPr lang="de-CH" sz="2000" b="1" dirty="0"/>
          </a:p>
          <a:p>
            <a:r>
              <a:rPr lang="de-CH" sz="2000" b="1" dirty="0"/>
              <a:t>Auswahl der Händler (N = 20) </a:t>
            </a:r>
            <a:r>
              <a:rPr lang="de-CH" sz="1400" dirty="0"/>
              <a:t>von total 250 Händlern, Umsatz ca. 0.5 Mia. von total 5.9 Mia. CHF Importen</a:t>
            </a:r>
            <a:endParaRPr lang="de-CH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Grössenverteilung (FTE): 			1x &gt;250, 6x 50-249, 7x 10-49, 6x &lt;10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Distributoren vs. Tochtergesellschaften: 	17x D, 3x TG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Investitions- &amp; Verbrauchsgüter: 		3x I, 7x I&amp;V, 10x 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Anzahl importierte Medizinprodukte:		ca. 80’000 verschiedene MP</a:t>
            </a:r>
          </a:p>
          <a:p>
            <a:pPr lvl="1"/>
            <a:endParaRPr lang="de-CH" sz="2000" dirty="0"/>
          </a:p>
          <a:p>
            <a:r>
              <a:rPr lang="de-CH" sz="2000" dirty="0"/>
              <a:t> </a:t>
            </a:r>
            <a:r>
              <a:rPr lang="de-CH" sz="2000" b="1" dirty="0"/>
              <a:t>Zeitbedarf</a:t>
            </a:r>
            <a:r>
              <a:rPr lang="de-CH" sz="2000" dirty="0"/>
              <a:t> für Umstellung: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/>
              <a:t>Verhandlung mit </a:t>
            </a:r>
            <a:r>
              <a:rPr lang="de-CH" sz="2000" dirty="0" err="1"/>
              <a:t>ausländ</a:t>
            </a:r>
            <a:r>
              <a:rPr lang="de-CH" sz="2000" dirty="0"/>
              <a:t>. Herstellern			2 (1-6) Monate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/>
              <a:t>Errichtung des CH-Rep (Verträge, Logistik)		8 (2-12) Monate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/>
              <a:t>Suche nach Substitutionsprodukten (falls möglich)		12 (6-24) Monate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/>
              <a:t>Info/Ausbildung der Kunden				3 (1-12) Monate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b="1" dirty="0"/>
              <a:t>TOTAL (Durchschnitt)					25 Monate</a:t>
            </a:r>
            <a:r>
              <a:rPr lang="de-CH" sz="2000" dirty="0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953C1F7-D28F-4D23-9AC3-C270145CA3D5}"/>
              </a:ext>
            </a:extLst>
          </p:cNvPr>
          <p:cNvSpPr txBox="1">
            <a:spLocks/>
          </p:cNvSpPr>
          <p:nvPr/>
        </p:nvSpPr>
        <p:spPr>
          <a:xfrm>
            <a:off x="597962" y="685800"/>
            <a:ext cx="8762606" cy="766471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600" kern="1200" spc="7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/>
              <a:t>2. Umfrage bei CH-Händlern (Nov. 2020)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6957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62" y="685800"/>
            <a:ext cx="8762606" cy="766471"/>
          </a:xfrm>
        </p:spPr>
        <p:txBody>
          <a:bodyPr>
            <a:normAutofit fontScale="90000"/>
          </a:bodyPr>
          <a:lstStyle/>
          <a:p>
            <a:r>
              <a:rPr lang="de-CH" sz="4000" dirty="0"/>
              <a:t>2. Umfrage bei CH-Händlern (Nov. 2020)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3065A3-3FF3-47C3-A478-6783271F656B}"/>
              </a:ext>
            </a:extLst>
          </p:cNvPr>
          <p:cNvSpPr txBox="1"/>
          <p:nvPr/>
        </p:nvSpPr>
        <p:spPr>
          <a:xfrm>
            <a:off x="489857" y="1813661"/>
            <a:ext cx="1088571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CH" sz="2000" b="1" dirty="0"/>
              <a:t>Zusatzkosten</a:t>
            </a:r>
            <a:r>
              <a:rPr lang="de-CH" sz="2000" dirty="0"/>
              <a:t> für CH-Rep: 		einige Dutzend Mio. CHF </a:t>
            </a:r>
          </a:p>
          <a:p>
            <a:pPr marL="0" lvl="1"/>
            <a:r>
              <a:rPr lang="de-CH" sz="1400" dirty="0"/>
              <a:t>(Übergangsfrist 18 Mt., alle Klassen, mit Etiketten)	</a:t>
            </a:r>
            <a:r>
              <a:rPr lang="de-CH" sz="2000" dirty="0"/>
              <a:t>(initial ca. 3 </a:t>
            </a:r>
            <a:r>
              <a:rPr lang="de-CH" sz="2000" dirty="0" err="1"/>
              <a:t>Mio</a:t>
            </a:r>
            <a:r>
              <a:rPr lang="de-CH" sz="2000" dirty="0"/>
              <a:t>, jährlich 1.5 </a:t>
            </a:r>
            <a:r>
              <a:rPr lang="de-CH" sz="2000" dirty="0" err="1"/>
              <a:t>Mio</a:t>
            </a:r>
            <a:r>
              <a:rPr lang="de-CH" sz="2000" dirty="0"/>
              <a:t> CHF, bei N=20)</a:t>
            </a:r>
          </a:p>
          <a:p>
            <a:pPr marL="0" lvl="1"/>
            <a:endParaRPr lang="de-CH" sz="2000" dirty="0"/>
          </a:p>
          <a:p>
            <a:pPr marL="0" lvl="1"/>
            <a:r>
              <a:rPr lang="de-CH" sz="2000" dirty="0"/>
              <a:t>Resultierende </a:t>
            </a:r>
            <a:r>
              <a:rPr lang="de-CH" sz="2000" b="1" dirty="0"/>
              <a:t>Preiserhöhung</a:t>
            </a:r>
            <a:r>
              <a:rPr lang="de-CH" sz="2000" dirty="0"/>
              <a:t> der MP: 	2 % – 15%</a:t>
            </a:r>
          </a:p>
          <a:p>
            <a:pPr>
              <a:spcBef>
                <a:spcPts val="600"/>
              </a:spcBef>
            </a:pPr>
            <a:endParaRPr lang="de-CH" sz="2000" dirty="0"/>
          </a:p>
          <a:p>
            <a:pPr>
              <a:spcBef>
                <a:spcPts val="600"/>
              </a:spcBef>
            </a:pPr>
            <a:r>
              <a:rPr lang="de-CH" sz="2000" dirty="0"/>
              <a:t>Schätzung des </a:t>
            </a:r>
            <a:r>
              <a:rPr lang="de-CH" sz="2000" b="1" dirty="0"/>
              <a:t>Verlusts von Importprodukten </a:t>
            </a:r>
            <a:r>
              <a:rPr lang="de-CH" sz="2000" dirty="0"/>
              <a:t>wegen CH-Bevollmächtigten:</a:t>
            </a:r>
          </a:p>
          <a:p>
            <a:pPr>
              <a:spcBef>
                <a:spcPts val="600"/>
              </a:spcBef>
            </a:pPr>
            <a:r>
              <a:rPr lang="de-CH" sz="1400" dirty="0"/>
              <a:t>(Übergangsfrist 18 Mt., alle Klassen, mit Etiketten)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rgbClr val="008A3E"/>
                </a:solidFill>
              </a:rPr>
              <a:t>Kein Einfluss							Kein Händler (0%)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rgbClr val="00B050"/>
                </a:solidFill>
              </a:rPr>
              <a:t>Wegfall von &lt;10% der Importe 		 			5 Händler (25%)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rgbClr val="FFA31E"/>
                </a:solidFill>
              </a:rPr>
              <a:t>Wegfall von 10–30% der importierten MP			6 Händler (30%)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rgbClr val="FF0000"/>
                </a:solidFill>
              </a:rPr>
              <a:t>Wegfall von &gt;30% </a:t>
            </a:r>
            <a:r>
              <a:rPr lang="de-CH" sz="2000" b="1" dirty="0" err="1">
                <a:solidFill>
                  <a:srgbClr val="FF0000"/>
                </a:solidFill>
              </a:rPr>
              <a:t>imp</a:t>
            </a:r>
            <a:r>
              <a:rPr lang="de-CH" sz="2000" b="1" dirty="0">
                <a:solidFill>
                  <a:srgbClr val="FF0000"/>
                </a:solidFill>
              </a:rPr>
              <a:t>. MP oder Firmenschliessung		9 Händler (45%)</a:t>
            </a:r>
          </a:p>
          <a:p>
            <a:pPr marL="0" lvl="1">
              <a:spcBef>
                <a:spcPts val="600"/>
              </a:spcBef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162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62" y="685800"/>
            <a:ext cx="8762606" cy="766471"/>
          </a:xfrm>
        </p:spPr>
        <p:txBody>
          <a:bodyPr>
            <a:normAutofit fontScale="90000"/>
          </a:bodyPr>
          <a:lstStyle/>
          <a:p>
            <a:r>
              <a:rPr lang="de-CH" sz="4000" dirty="0"/>
              <a:t>2. Umfrage bei CH-Händlern (Nov. 2020)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72013BE-B88B-45D5-BA73-A836771F0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67706"/>
              </p:ext>
            </p:extLst>
          </p:nvPr>
        </p:nvGraphicFramePr>
        <p:xfrm>
          <a:off x="1427428" y="2100700"/>
          <a:ext cx="9337144" cy="388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BCA52BC-D11B-4250-9058-B76975DF9AB8}"/>
              </a:ext>
            </a:extLst>
          </p:cNvPr>
          <p:cNvCxnSpPr/>
          <p:nvPr/>
        </p:nvCxnSpPr>
        <p:spPr>
          <a:xfrm>
            <a:off x="1427428" y="4378171"/>
            <a:ext cx="9051396" cy="13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: nach links gekrümmt 10">
            <a:extLst>
              <a:ext uri="{FF2B5EF4-FFF2-40B4-BE49-F238E27FC236}">
                <a16:creationId xmlns:a16="http://schemas.microsoft.com/office/drawing/2014/main" id="{280BF126-AF92-41AD-9DC8-202BAD5CCA83}"/>
              </a:ext>
            </a:extLst>
          </p:cNvPr>
          <p:cNvSpPr/>
          <p:nvPr/>
        </p:nvSpPr>
        <p:spPr>
          <a:xfrm>
            <a:off x="9971993" y="3656938"/>
            <a:ext cx="649705" cy="14197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FE3C13-8115-45BD-8A2B-70556B08E499}"/>
              </a:ext>
            </a:extLst>
          </p:cNvPr>
          <p:cNvSpPr txBox="1"/>
          <p:nvPr/>
        </p:nvSpPr>
        <p:spPr>
          <a:xfrm>
            <a:off x="508332" y="1370752"/>
            <a:ext cx="814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dirty="0">
                <a:solidFill>
                  <a:srgbClr val="124E5A"/>
                </a:solidFill>
              </a:rPr>
              <a:t>Auswirkung der SMT-Forderungen auf die einzelnen Firmen (N = 20)</a:t>
            </a:r>
          </a:p>
        </p:txBody>
      </p:sp>
    </p:spTree>
    <p:extLst>
      <p:ext uri="{BB962C8B-B14F-4D97-AF65-F5344CB8AC3E}">
        <p14:creationId xmlns:p14="http://schemas.microsoft.com/office/powerpoint/2010/main" val="39329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62" y="685800"/>
            <a:ext cx="8762606" cy="766471"/>
          </a:xfrm>
        </p:spPr>
        <p:txBody>
          <a:bodyPr>
            <a:normAutofit fontScale="90000"/>
          </a:bodyPr>
          <a:lstStyle/>
          <a:p>
            <a:r>
              <a:rPr lang="de-CH" sz="4000" dirty="0"/>
              <a:t>2. Umfrage bei CH-Händlern (Nov. 2020)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3065A3-3FF3-47C3-A478-6783271F656B}"/>
              </a:ext>
            </a:extLst>
          </p:cNvPr>
          <p:cNvSpPr txBox="1"/>
          <p:nvPr/>
        </p:nvSpPr>
        <p:spPr>
          <a:xfrm>
            <a:off x="508332" y="2102568"/>
            <a:ext cx="395538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dirty="0">
                <a:solidFill>
                  <a:srgbClr val="FF0000"/>
                </a:solidFill>
              </a:rPr>
              <a:t>Versorgungslücke für CH-Patienten</a:t>
            </a:r>
          </a:p>
          <a:p>
            <a:pPr>
              <a:spcBef>
                <a:spcPts val="600"/>
              </a:spcBef>
            </a:pPr>
            <a:r>
              <a:rPr lang="de-CH" dirty="0"/>
              <a:t>Keine Berücksichtigung: 	25% </a:t>
            </a:r>
          </a:p>
          <a:p>
            <a:pPr>
              <a:spcBef>
                <a:spcPts val="600"/>
              </a:spcBef>
            </a:pPr>
            <a:r>
              <a:rPr lang="de-CH" sz="1800" dirty="0">
                <a:solidFill>
                  <a:srgbClr val="FF0000"/>
                </a:solidFill>
                <a:sym typeface="Wingdings" panose="05000000000000000000" pitchFamily="2" charset="2"/>
              </a:rPr>
              <a:t>(1.5 Mia. CHF = 12% aller MP in CH)</a:t>
            </a:r>
            <a:endParaRPr lang="de-CH" dirty="0"/>
          </a:p>
          <a:p>
            <a:pPr>
              <a:spcBef>
                <a:spcPts val="600"/>
              </a:spcBef>
            </a:pPr>
            <a:endParaRPr lang="de-CH" dirty="0"/>
          </a:p>
          <a:p>
            <a:pPr>
              <a:spcBef>
                <a:spcPts val="600"/>
              </a:spcBef>
            </a:pPr>
            <a:r>
              <a:rPr lang="de-CH" dirty="0"/>
              <a:t>Ohne Etiketten: 		20%</a:t>
            </a:r>
          </a:p>
          <a:p>
            <a:pPr>
              <a:spcBef>
                <a:spcPts val="600"/>
              </a:spcBef>
            </a:pPr>
            <a:r>
              <a:rPr lang="de-CH" dirty="0"/>
              <a:t>Ohne Klasse I: 		12%</a:t>
            </a:r>
          </a:p>
          <a:p>
            <a:pPr>
              <a:spcBef>
                <a:spcPts val="600"/>
              </a:spcBef>
            </a:pPr>
            <a:endParaRPr lang="de-CH" dirty="0"/>
          </a:p>
          <a:p>
            <a:pPr>
              <a:spcBef>
                <a:spcPts val="600"/>
              </a:spcBef>
            </a:pPr>
            <a:r>
              <a:rPr lang="de-CH" dirty="0"/>
              <a:t>Übergangsfrist kürzer als 18 Mte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temporär grösserer Ausfall</a:t>
            </a:r>
          </a:p>
          <a:p>
            <a:pPr>
              <a:spcBef>
                <a:spcPts val="600"/>
              </a:spcBef>
            </a:pPr>
            <a:endParaRPr lang="de-CH" dirty="0"/>
          </a:p>
          <a:p>
            <a:pPr marL="0" lvl="1">
              <a:spcBef>
                <a:spcPts val="600"/>
              </a:spcBef>
            </a:pPr>
            <a:r>
              <a:rPr lang="de-CH" dirty="0"/>
              <a:t>Zugriff nur auf PMS-Teil: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schwierig abzuschätzen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6C113A8-5D65-421A-B28D-ADFF423E4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855575"/>
              </p:ext>
            </p:extLst>
          </p:nvPr>
        </p:nvGraphicFramePr>
        <p:xfrm>
          <a:off x="4908884" y="2067989"/>
          <a:ext cx="7054293" cy="39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EC26027F-9E86-446C-A766-05AEB102B610}"/>
              </a:ext>
            </a:extLst>
          </p:cNvPr>
          <p:cNvSpPr txBox="1"/>
          <p:nvPr/>
        </p:nvSpPr>
        <p:spPr>
          <a:xfrm>
            <a:off x="508332" y="1370752"/>
            <a:ext cx="814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dirty="0">
                <a:solidFill>
                  <a:srgbClr val="124E5A"/>
                </a:solidFill>
              </a:rPr>
              <a:t>Auswirkung der SMT-Forderungen auf den Import von MP</a:t>
            </a:r>
          </a:p>
        </p:txBody>
      </p:sp>
    </p:spTree>
    <p:extLst>
      <p:ext uri="{BB962C8B-B14F-4D97-AF65-F5344CB8AC3E}">
        <p14:creationId xmlns:p14="http://schemas.microsoft.com/office/powerpoint/2010/main" val="388584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81CD5-AB4C-4EB2-A693-9FE5E54C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48502"/>
            <a:ext cx="8556625" cy="1125454"/>
          </a:xfrm>
        </p:spPr>
        <p:txBody>
          <a:bodyPr>
            <a:normAutofit/>
          </a:bodyPr>
          <a:lstStyle/>
          <a:p>
            <a:r>
              <a:rPr lang="de-CH" dirty="0"/>
              <a:t>Auswirkung auf CH-Patienten</a:t>
            </a:r>
            <a:r>
              <a:rPr lang="de-CH" sz="4000" dirty="0"/>
              <a:t/>
            </a:r>
            <a:br>
              <a:rPr lang="de-CH" sz="4000" dirty="0"/>
            </a:br>
            <a:r>
              <a:rPr lang="de-CH" sz="2400" dirty="0"/>
              <a:t>(Wegfall von Produkten)</a:t>
            </a:r>
            <a:endParaRPr lang="de-CH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3065A3-3FF3-47C3-A478-6783271F656B}"/>
              </a:ext>
            </a:extLst>
          </p:cNvPr>
          <p:cNvSpPr txBox="1"/>
          <p:nvPr/>
        </p:nvSpPr>
        <p:spPr>
          <a:xfrm>
            <a:off x="751098" y="2226184"/>
            <a:ext cx="8729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Beispiel Firma A: &gt;100 </a:t>
            </a:r>
            <a:r>
              <a:rPr lang="de-CH" sz="2000" dirty="0" err="1"/>
              <a:t>ausländ</a:t>
            </a:r>
            <a:r>
              <a:rPr lang="de-CH" sz="2000" dirty="0"/>
              <a:t>. Hersteller (EU, US, JP)</a:t>
            </a:r>
            <a:br>
              <a:rPr lang="de-CH" sz="2000" dirty="0"/>
            </a:br>
            <a:r>
              <a:rPr lang="de-CH" sz="2000" dirty="0"/>
              <a:t>5 Lastwagen pro Tag (35’000 Packungen, 1.2 Mio. einzelne MP): Inkontinenzprodukte (für Spitex und Altersheime), Schutzbekleidung (Handschuhe, Masken, OP-Kleider)</a:t>
            </a:r>
            <a:br>
              <a:rPr lang="de-CH" sz="2000" dirty="0"/>
            </a:b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Beispiel Firma B: 14 </a:t>
            </a:r>
            <a:r>
              <a:rPr lang="de-CH" sz="2000" dirty="0" err="1"/>
              <a:t>ausländ</a:t>
            </a:r>
            <a:r>
              <a:rPr lang="de-CH" sz="2000" dirty="0"/>
              <a:t>. Hersteller (DE, IT, US, GB)</a:t>
            </a:r>
            <a:br>
              <a:rPr lang="de-CH" sz="2000" dirty="0"/>
            </a:br>
            <a:r>
              <a:rPr lang="de-CH" sz="2000" dirty="0"/>
              <a:t>Beatmungsbeutel, Anästhesiemasken, EKG-Elektroden, Katheter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Beispiel Firma C: 210 </a:t>
            </a:r>
            <a:r>
              <a:rPr lang="de-CH" sz="2000" dirty="0" err="1"/>
              <a:t>ausländ</a:t>
            </a:r>
            <a:r>
              <a:rPr lang="de-CH" sz="2000" dirty="0"/>
              <a:t>. Hersteller (US, DE, GB, JP, andere EU)</a:t>
            </a:r>
            <a:br>
              <a:rPr lang="de-CH" sz="2000" dirty="0"/>
            </a:br>
            <a:r>
              <a:rPr lang="de-CH" sz="2000" dirty="0" err="1"/>
              <a:t>Introokularlinsen</a:t>
            </a:r>
            <a:r>
              <a:rPr lang="de-CH" sz="2000" dirty="0"/>
              <a:t> (IOL), Ophthalmologie-Instrumente</a:t>
            </a:r>
          </a:p>
        </p:txBody>
      </p:sp>
      <p:pic>
        <p:nvPicPr>
          <p:cNvPr id="1030" name="Picture 6" descr="OP-Maske mit Visier">
            <a:extLst>
              <a:ext uri="{FF2B5EF4-FFF2-40B4-BE49-F238E27FC236}">
                <a16:creationId xmlns:a16="http://schemas.microsoft.com/office/drawing/2014/main" id="{8508A332-F032-4A6B-B9A4-DECB2CFB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55" y="119482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atmung">
            <a:extLst>
              <a:ext uri="{FF2B5EF4-FFF2-40B4-BE49-F238E27FC236}">
                <a16:creationId xmlns:a16="http://schemas.microsoft.com/office/drawing/2014/main" id="{D4C77E0D-BADF-407F-BD93-26FE19BA6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3" b="8594"/>
          <a:stretch/>
        </p:blipFill>
        <p:spPr bwMode="auto">
          <a:xfrm>
            <a:off x="8672635" y="3695502"/>
            <a:ext cx="1733550" cy="11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7ECC0C-3078-474D-88C7-8DF94D1EF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966" y="3991487"/>
            <a:ext cx="1736426" cy="9166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B37BFE-94B7-49E4-874C-29905DD8B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185" y="5134187"/>
            <a:ext cx="1162035" cy="13584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2C79B7-AB1C-4FF4-9B77-83BDC7BB4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840" y="5560730"/>
            <a:ext cx="846490" cy="751518"/>
          </a:xfrm>
          <a:prstGeom prst="rect">
            <a:avLst/>
          </a:prstGeom>
        </p:spPr>
      </p:pic>
      <p:pic>
        <p:nvPicPr>
          <p:cNvPr id="4" name="Picture 2" descr="B.Braun puderfreie Untersuchungshandschuhe Vasco® Guard Nitril long ">
            <a:extLst>
              <a:ext uri="{FF2B5EF4-FFF2-40B4-BE49-F238E27FC236}">
                <a16:creationId xmlns:a16="http://schemas.microsoft.com/office/drawing/2014/main" id="{72B87951-192B-4036-89C6-EB17AB25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820024"/>
            <a:ext cx="2200275" cy="14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[PictureAltTag.ArtText.Text@1]">
            <a:extLst>
              <a:ext uri="{FF2B5EF4-FFF2-40B4-BE49-F238E27FC236}">
                <a16:creationId xmlns:a16="http://schemas.microsoft.com/office/drawing/2014/main" id="{27105400-6A4A-437D-8764-3B1122CF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56" y="195031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 Medtech">
  <a:themeElements>
    <a:clrScheme name="SwissMedtech_Farbe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0031"/>
      </a:accent1>
      <a:accent2>
        <a:srgbClr val="711426"/>
      </a:accent2>
      <a:accent3>
        <a:srgbClr val="144E5A"/>
      </a:accent3>
      <a:accent4>
        <a:srgbClr val="E95F55"/>
      </a:accent4>
      <a:accent5>
        <a:srgbClr val="724E56"/>
      </a:accent5>
      <a:accent6>
        <a:srgbClr val="566E79"/>
      </a:accent6>
      <a:hlink>
        <a:srgbClr val="144E5A"/>
      </a:hlink>
      <a:folHlink>
        <a:srgbClr val="E20031"/>
      </a:folHlink>
    </a:clrScheme>
    <a:fontScheme name="Gest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DF1ACDD-1B0B-4B18-BA7C-EB0B0342B69E}" vid="{684453C4-E7FE-4869-B416-9D5AAD85CB40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328D62C29B43448C2C1CCC5F04935A" ma:contentTypeVersion="12" ma:contentTypeDescription="Ein neues Dokument erstellen." ma:contentTypeScope="" ma:versionID="c6edc10a6fdb9c68f03c39380086b640">
  <xsd:schema xmlns:xsd="http://www.w3.org/2001/XMLSchema" xmlns:xs="http://www.w3.org/2001/XMLSchema" xmlns:p="http://schemas.microsoft.com/office/2006/metadata/properties" xmlns:ns2="a1528acb-b70a-445a-8738-265666335bd8" xmlns:ns3="3fd1803d-3ec9-4c85-a57a-294aa338e5cd" targetNamespace="http://schemas.microsoft.com/office/2006/metadata/properties" ma:root="true" ma:fieldsID="c39d88309fe0f62fbbfbbeb486c70a02" ns2:_="" ns3:_="">
    <xsd:import namespace="a1528acb-b70a-445a-8738-265666335bd8"/>
    <xsd:import namespace="3fd1803d-3ec9-4c85-a57a-294aa338e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28acb-b70a-445a-8738-265666335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803d-3ec9-4c85-a57a-294aa338e5c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78EED6-2C19-417B-A6BB-A5020A5F7C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fd1803d-3ec9-4c85-a57a-294aa338e5cd"/>
    <ds:schemaRef ds:uri="http://schemas.microsoft.com/office/infopath/2007/PartnerControls"/>
    <ds:schemaRef ds:uri="a1528acb-b70a-445a-8738-265666335bd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005911-614F-4F9B-A0F4-96A8F6ECC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28acb-b70a-445a-8738-265666335bd8"/>
    <ds:schemaRef ds:uri="3fd1803d-3ec9-4c85-a57a-294aa338e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95F106-FA44-4CDF-B006-D50A6357C6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0</TotalTime>
  <Words>967</Words>
  <Application>Microsoft Office PowerPoint</Application>
  <PresentationFormat>Breitbild</PresentationFormat>
  <Paragraphs>101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Swiss Medtech</vt:lpstr>
      <vt:lpstr>Benutzerdefiniertes Design</vt:lpstr>
      <vt:lpstr>Eventualplanung für die Schweizer Medizintechnik mit oder ohne Mutual Recognition Agreement (MRA)  </vt:lpstr>
      <vt:lpstr>Auswirkungen ohne MRA (Drittstaatmodus)</vt:lpstr>
      <vt:lpstr>1. Umfrage bei CH-Händlern (März 2020)</vt:lpstr>
      <vt:lpstr>Forderungen von SMT an «Eventual-MepV»</vt:lpstr>
      <vt:lpstr>PowerPoint-Präsentation</vt:lpstr>
      <vt:lpstr>2. Umfrage bei CH-Händlern (Nov. 2020)</vt:lpstr>
      <vt:lpstr>2. Umfrage bei CH-Händlern (Nov. 2020)</vt:lpstr>
      <vt:lpstr>2. Umfrage bei CH-Händlern (Nov. 2020)</vt:lpstr>
      <vt:lpstr>Auswirkung auf CH-Patienten (Wegfall von Produkten)</vt:lpstr>
      <vt:lpstr>Fazit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Eventualplanung für die Schweizer Medizintechnik mit oder ohne Mutual Recognition Agreement (MRA)  </dc:title>
  <dc:creator>Daniel Delfosse</dc:creator>
  <cp:lastModifiedBy>Lerch Sébastian Swissmedic</cp:lastModifiedBy>
  <cp:revision>21</cp:revision>
  <dcterms:created xsi:type="dcterms:W3CDTF">2020-11-20T14:14:25Z</dcterms:created>
  <dcterms:modified xsi:type="dcterms:W3CDTF">2020-12-10T09:12:34Z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0x010100F7328D62C29B43448C2C1CCC5F04935A</vt:lpwstr>
  </property>
</Properties>
</file>