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6"/>
    <p:sldMasterId id="2147483724" r:id="rId7"/>
  </p:sldMasterIdLst>
  <p:notesMasterIdLst>
    <p:notesMasterId r:id="rId38"/>
  </p:notesMasterIdLst>
  <p:handoutMasterIdLst>
    <p:handoutMasterId r:id="rId39"/>
  </p:handoutMasterIdLst>
  <p:sldIdLst>
    <p:sldId id="256" r:id="rId8"/>
    <p:sldId id="433" r:id="rId9"/>
    <p:sldId id="461" r:id="rId10"/>
    <p:sldId id="435" r:id="rId11"/>
    <p:sldId id="434" r:id="rId12"/>
    <p:sldId id="436" r:id="rId13"/>
    <p:sldId id="462" r:id="rId14"/>
    <p:sldId id="438" r:id="rId15"/>
    <p:sldId id="463" r:id="rId16"/>
    <p:sldId id="441" r:id="rId17"/>
    <p:sldId id="440" r:id="rId18"/>
    <p:sldId id="442" r:id="rId19"/>
    <p:sldId id="443" r:id="rId20"/>
    <p:sldId id="444" r:id="rId21"/>
    <p:sldId id="445" r:id="rId22"/>
    <p:sldId id="439" r:id="rId23"/>
    <p:sldId id="446" r:id="rId24"/>
    <p:sldId id="447" r:id="rId25"/>
    <p:sldId id="449" r:id="rId26"/>
    <p:sldId id="450" r:id="rId27"/>
    <p:sldId id="464" r:id="rId28"/>
    <p:sldId id="465" r:id="rId29"/>
    <p:sldId id="451" r:id="rId30"/>
    <p:sldId id="453" r:id="rId31"/>
    <p:sldId id="454" r:id="rId32"/>
    <p:sldId id="455" r:id="rId33"/>
    <p:sldId id="456" r:id="rId34"/>
    <p:sldId id="457" r:id="rId35"/>
    <p:sldId id="458" r:id="rId36"/>
    <p:sldId id="459" r:id="rId37"/>
  </p:sldIdLst>
  <p:sldSz cx="9144000" cy="6858000" type="screen4x3"/>
  <p:notesSz cx="6794500" cy="9906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F1200"/>
    <a:srgbClr val="0000CC"/>
    <a:srgbClr val="008000"/>
    <a:srgbClr val="B5C506"/>
    <a:srgbClr val="7B7B7B"/>
    <a:srgbClr val="ADAD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5135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538" y="-84"/>
      </p:cViewPr>
      <p:guideLst>
        <p:guide orient="horz" pos="3120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4" cy="495300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4" y="0"/>
            <a:ext cx="2944284" cy="495300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/>
            </a:lvl1pPr>
          </a:lstStyle>
          <a:p>
            <a:fld id="{6E2C779D-61DB-4E93-8688-2A27E4867545}" type="datetimeFigureOut">
              <a:rPr lang="de-CH" smtClean="0"/>
              <a:pPr/>
              <a:t>05.04.2017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4" cy="495300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4" y="9408981"/>
            <a:ext cx="2944284" cy="495300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/>
            </a:lvl1pPr>
          </a:lstStyle>
          <a:p>
            <a:fld id="{64016384-D1F5-4A65-AAFF-400E9F947C67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2949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9450" y="661988"/>
            <a:ext cx="5448300" cy="4086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953000"/>
            <a:ext cx="4982633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dirty="0" smtClean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28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10700"/>
            <a:ext cx="2944284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31F4CC8-90EA-42A5-88EC-0B28860732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006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2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07623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1F4CC8-90EA-42A5-88EC-0B2886073272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3124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B839105A-A776-4BEF-91C6-F46B7524320E}" type="slidenum">
              <a:rPr lang="de-DE" altLang="de-DE" sz="1300" smtClean="0"/>
              <a:pPr/>
              <a:t>12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4143286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3B1E2A2C-EBB4-4720-875B-E08980B2F2DC}" type="slidenum">
              <a:rPr lang="de-DE" altLang="de-DE" sz="1300" smtClean="0"/>
              <a:pPr/>
              <a:t>13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3670248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188E3377-D6E6-4E0A-AB49-993231D2AD1F}" type="slidenum">
              <a:rPr lang="de-DE" altLang="de-DE" sz="1300" smtClean="0"/>
              <a:pPr/>
              <a:t>14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61483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7122931E-7580-4280-B3D2-21806AF247DD}" type="slidenum">
              <a:rPr lang="de-DE" altLang="de-DE" sz="1300" smtClean="0"/>
              <a:pPr/>
              <a:t>17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773331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18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1377339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20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1985057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21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313510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22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2489830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23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4116707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3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3019796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24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224151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25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36339099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26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4430985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27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3427046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28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38739014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29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4914850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0AE0B819-0F0B-409B-960D-382DD25CC70B}" type="slidenum">
              <a:rPr lang="de-DE" altLang="de-DE" sz="1300" smtClean="0"/>
              <a:pPr/>
              <a:t>30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9679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F9C7E982-1B05-40E8-980B-693ADC161CEC}" type="slidenum">
              <a:rPr lang="de-DE" altLang="de-DE" sz="1300" smtClean="0"/>
              <a:pPr/>
              <a:t>4</a:t>
            </a:fld>
            <a:endParaRPr lang="de-DE" altLang="de-DE" sz="1300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Notizenplatzhalter 4"/>
          <p:cNvSpPr>
            <a:spLocks noGrp="1"/>
          </p:cNvSpPr>
          <p:nvPr/>
        </p:nvSpPr>
        <p:spPr bwMode="auto">
          <a:xfrm>
            <a:off x="908050" y="4722813"/>
            <a:ext cx="49942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0" tIns="47860" rIns="95720" bIns="4786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30000"/>
              </a:spcBef>
            </a:pPr>
            <a:endParaRPr lang="de-CH" altLang="de-DE" sz="1200"/>
          </a:p>
        </p:txBody>
      </p:sp>
      <p:sp>
        <p:nvSpPr>
          <p:cNvPr id="13317" name="Notizenplatzhalt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101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1126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34A9803F-36FA-4EB5-92EB-72D5FBBC46A0}" type="slidenum">
              <a:rPr lang="de-DE" altLang="de-DE" sz="1300" smtClean="0"/>
              <a:pPr/>
              <a:t>5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2642163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618AC2BE-4543-4E0E-AFD4-421891317FFC}" type="slidenum">
              <a:rPr lang="de-DE" altLang="de-DE" sz="1300" smtClean="0"/>
              <a:pPr/>
              <a:t>6</a:t>
            </a:fld>
            <a:endParaRPr lang="de-DE" altLang="de-DE" sz="130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CH" altLang="de-D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29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7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1861854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2FC11EB8-67C1-4AB7-946A-757193D2FD03}" type="slidenum">
              <a:rPr lang="de-DE" altLang="de-DE" sz="1300" smtClean="0"/>
              <a:pPr/>
              <a:t>8</a:t>
            </a:fld>
            <a:endParaRPr lang="de-DE" altLang="de-DE" sz="130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Notizenplatzhalter 4"/>
          <p:cNvSpPr>
            <a:spLocks noGrp="1"/>
          </p:cNvSpPr>
          <p:nvPr/>
        </p:nvSpPr>
        <p:spPr bwMode="auto">
          <a:xfrm>
            <a:off x="908050" y="4722813"/>
            <a:ext cx="49942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0" tIns="47860" rIns="95720" bIns="4786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30000"/>
              </a:spcBef>
            </a:pPr>
            <a:endParaRPr lang="de-CH" altLang="de-DE" sz="1200"/>
          </a:p>
        </p:txBody>
      </p:sp>
    </p:spTree>
    <p:extLst>
      <p:ext uri="{BB962C8B-B14F-4D97-AF65-F5344CB8AC3E}">
        <p14:creationId xmlns:p14="http://schemas.microsoft.com/office/powerpoint/2010/main" val="3679946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 altLang="de-DE" smtClean="0">
              <a:latin typeface="Arial" panose="020B0604020202020204" pitchFamily="34" charset="0"/>
            </a:endParaRP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D1C1482B-0508-41EB-AE7A-09510D8DCC44}" type="slidenum">
              <a:rPr lang="de-DE" altLang="de-DE" sz="1300" smtClean="0"/>
              <a:pPr/>
              <a:t>9</a:t>
            </a:fld>
            <a:endParaRPr lang="de-DE" altLang="de-DE" sz="1300" smtClean="0"/>
          </a:p>
        </p:txBody>
      </p:sp>
    </p:spTree>
    <p:extLst>
      <p:ext uri="{BB962C8B-B14F-4D97-AF65-F5344CB8AC3E}">
        <p14:creationId xmlns:p14="http://schemas.microsoft.com/office/powerpoint/2010/main" val="36348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17550" indent="-2746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03313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546225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1987550" indent="-220663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4447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019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3591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1635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fld id="{22CE5607-8FD6-4380-ACC5-14173CDE983D}" type="slidenum">
              <a:rPr lang="de-DE" altLang="de-DE" sz="1300" smtClean="0"/>
              <a:pPr/>
              <a:t>10</a:t>
            </a:fld>
            <a:endParaRPr lang="de-DE" altLang="de-DE" sz="130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Notizenplatzhalter 4"/>
          <p:cNvSpPr>
            <a:spLocks noGrp="1"/>
          </p:cNvSpPr>
          <p:nvPr/>
        </p:nvSpPr>
        <p:spPr bwMode="auto">
          <a:xfrm>
            <a:off x="908050" y="4722813"/>
            <a:ext cx="49942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20" tIns="47860" rIns="95720" bIns="4786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30000"/>
              </a:spcBef>
            </a:pPr>
            <a:endParaRPr lang="de-CH" altLang="de-DE" sz="1200"/>
          </a:p>
        </p:txBody>
      </p:sp>
    </p:spTree>
    <p:extLst>
      <p:ext uri="{BB962C8B-B14F-4D97-AF65-F5344CB8AC3E}">
        <p14:creationId xmlns:p14="http://schemas.microsoft.com/office/powerpoint/2010/main" val="11441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dic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titelsei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51504" cy="6858000"/>
          </a:xfrm>
          <a:prstGeom prst="rect">
            <a:avLst/>
          </a:prstGeom>
        </p:spPr>
      </p:pic>
      <p:sp>
        <p:nvSpPr>
          <p:cNvPr id="13" name="Titel 12"/>
          <p:cNvSpPr>
            <a:spLocks noGrp="1"/>
          </p:cNvSpPr>
          <p:nvPr>
            <p:ph type="title" hasCustomPrompt="1"/>
          </p:nvPr>
        </p:nvSpPr>
        <p:spPr>
          <a:xfrm>
            <a:off x="450000" y="1527316"/>
            <a:ext cx="8190000" cy="821564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200" b="0" spc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noProof="0" dirty="0" err="1" smtClean="0"/>
              <a:t>Titel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hinzufügen</a:t>
            </a:r>
            <a:endParaRPr lang="en-GB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50000" y="6239735"/>
            <a:ext cx="8230177" cy="21602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defRPr sz="1250" b="0" spc="1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err="1" smtClean="0"/>
              <a:t>Vorname</a:t>
            </a:r>
            <a:r>
              <a:rPr lang="en-GB" dirty="0" smtClean="0"/>
              <a:t> Name, </a:t>
            </a:r>
            <a:r>
              <a:rPr lang="en-GB" dirty="0" err="1" smtClean="0"/>
              <a:t>Funktion</a:t>
            </a:r>
            <a:r>
              <a:rPr lang="en-GB" dirty="0" smtClean="0"/>
              <a:t>, </a:t>
            </a:r>
            <a:r>
              <a:rPr lang="en-GB" dirty="0" err="1" smtClean="0"/>
              <a:t>Bereich</a:t>
            </a:r>
            <a:r>
              <a:rPr lang="en-GB" dirty="0" smtClean="0"/>
              <a:t>/</a:t>
            </a:r>
            <a:r>
              <a:rPr lang="en-GB" dirty="0" err="1" smtClean="0"/>
              <a:t>Abteilung</a:t>
            </a:r>
            <a:endParaRPr lang="en-GB" dirty="0" smtClean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48699" y="1146010"/>
            <a:ext cx="8190000" cy="288032"/>
          </a:xfrm>
        </p:spPr>
        <p:txBody>
          <a:bodyPr/>
          <a:lstStyle>
            <a:lvl1pPr>
              <a:defRPr lang="de-DE" sz="2000" b="0" spc="0" baseline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GB" dirty="0" smtClean="0"/>
              <a:t>(</a:t>
            </a:r>
            <a:r>
              <a:rPr lang="en-GB" dirty="0" err="1" smtClean="0"/>
              <a:t>Veranstaltung</a:t>
            </a:r>
            <a:r>
              <a:rPr lang="en-GB" dirty="0" smtClean="0"/>
              <a:t> –) Ort, Datum</a:t>
            </a:r>
            <a:endParaRPr lang="en-GB" dirty="0"/>
          </a:p>
        </p:txBody>
      </p:sp>
      <p:sp>
        <p:nvSpPr>
          <p:cNvPr id="14" name="Fußzeilenplatzhalter 8"/>
          <p:cNvSpPr>
            <a:spLocks noGrp="1"/>
          </p:cNvSpPr>
          <p:nvPr>
            <p:ph type="ftr" sz="quarter" idx="3"/>
          </p:nvPr>
        </p:nvSpPr>
        <p:spPr>
          <a:xfrm>
            <a:off x="450000" y="6521632"/>
            <a:ext cx="8229600" cy="216000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7B7B7B"/>
                </a:solidFill>
              </a:defRPr>
            </a:lvl1pPr>
          </a:lstStyle>
          <a:p>
            <a:pPr>
              <a:defRPr/>
            </a:pPr>
            <a:endParaRPr lang="de-CH" dirty="0" smtClean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460000" y="6552000"/>
            <a:ext cx="522899" cy="144000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algn="r">
              <a:defRPr sz="9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527AD7D-0474-48A4-95BF-BFCCE06DC3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71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851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7311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69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3851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112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9511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7449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637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754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dic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27AD7D-0474-48A4-95BF-BFCCE06DC3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486000" y="2160000"/>
            <a:ext cx="8190000" cy="4230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dic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Titel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hinzufügen</a:t>
            </a:r>
            <a:endParaRPr lang="en-GB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86000" y="2159999"/>
            <a:ext cx="4032000" cy="4230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ts val="2100"/>
              </a:lnSpc>
              <a:spcBef>
                <a:spcPts val="48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/>
            </a:lvl1pPr>
            <a:lvl2pPr>
              <a:lnSpc>
                <a:spcPts val="2150"/>
              </a:lnSpc>
              <a:spcBef>
                <a:spcPts val="440"/>
              </a:spcBef>
              <a:buSzPct val="90000"/>
              <a:buFont typeface="Arial" pitchFamily="34" charset="0"/>
              <a:buChar char="●"/>
              <a:defRPr sz="2000"/>
            </a:lvl2pPr>
            <a:lvl3pPr>
              <a:lnSpc>
                <a:spcPts val="2150"/>
              </a:lnSpc>
              <a:spcBef>
                <a:spcPts val="440"/>
              </a:spcBef>
              <a:defRPr sz="2000"/>
            </a:lvl3pPr>
            <a:lvl4pPr>
              <a:lnSpc>
                <a:spcPts val="2150"/>
              </a:lnSpc>
              <a:spcBef>
                <a:spcPts val="440"/>
              </a:spcBef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Text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hinzufügen</a:t>
            </a:r>
            <a:endParaRPr lang="en-GB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59999"/>
            <a:ext cx="4032000" cy="4230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ts val="2100"/>
              </a:lnSpc>
              <a:spcBef>
                <a:spcPts val="48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sz="2000"/>
            </a:lvl1pPr>
            <a:lvl2pPr>
              <a:lnSpc>
                <a:spcPts val="2150"/>
              </a:lnSpc>
              <a:buSzPct val="90000"/>
              <a:buFont typeface="Arial" pitchFamily="34" charset="0"/>
              <a:buChar char="●"/>
              <a:defRPr sz="2000"/>
            </a:lvl2pPr>
            <a:lvl3pPr>
              <a:lnSpc>
                <a:spcPts val="2150"/>
              </a:lnSpc>
              <a:defRPr sz="2000"/>
            </a:lvl3pPr>
            <a:lvl4pPr>
              <a:lnSpc>
                <a:spcPts val="2150"/>
              </a:lnSpc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Text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hinzufügen</a:t>
            </a:r>
            <a:endParaRPr lang="en-GB" dirty="0" smtClean="0"/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0"/>
          </p:nvPr>
        </p:nvSpPr>
        <p:spPr>
          <a:xfrm>
            <a:off x="8460000" y="6552000"/>
            <a:ext cx="522899" cy="144000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527AD7D-0474-48A4-95BF-BFCCE06DC3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wissmedic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27AD7D-0474-48A4-95BF-BFCCE06DC3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1"/>
          </p:nvPr>
        </p:nvSpPr>
        <p:spPr>
          <a:xfrm>
            <a:off x="486000" y="1548000"/>
            <a:ext cx="8190000" cy="4842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2310DDB9-FF0C-4D62-B73A-C6E1F946F1F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6D37F-0D3E-4F26-AE99-0155377D8FBD}" type="slidenum">
              <a:rPr lang="de-DE" altLang="de-DE"/>
              <a:pPr>
                <a:defRPr/>
              </a:pPr>
              <a:t>‹Nr.›</a:t>
            </a:fld>
            <a:endParaRPr lang="de-DE" altLang="de-DE" sz="90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429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9013" y="914400"/>
            <a:ext cx="7545387" cy="762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90600" y="1798638"/>
            <a:ext cx="36957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38700" y="1798638"/>
            <a:ext cx="36957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algn="l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D307446-499E-40B2-8C24-EE6C089B6031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algn="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171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F782-5FCD-492D-B99C-08CC66E21D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466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0842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6000" y="1548000"/>
            <a:ext cx="8190000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6000" y="2160000"/>
            <a:ext cx="8190000" cy="42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2100"/>
              </a:lnSpc>
              <a:spcBef>
                <a:spcPts val="48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dirty="0" smtClean="0"/>
              <a:t>Text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hinzufügen</a:t>
            </a:r>
            <a:endParaRPr lang="en-GB" dirty="0" smtClean="0"/>
          </a:p>
          <a:p>
            <a:pPr lvl="1"/>
            <a:r>
              <a:rPr lang="en-GB" noProof="0" dirty="0" err="1" smtClean="0"/>
              <a:t>Erste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2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4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  <a:p>
            <a:pPr lvl="5"/>
            <a:r>
              <a:rPr lang="en-GB" dirty="0" err="1" smtClean="0"/>
              <a:t>Fünfte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78338" y="419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de-CH" dirty="0"/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8460000" y="6552000"/>
            <a:ext cx="522899" cy="144000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527AD7D-0474-48A4-95BF-BFCCE06DC305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8" name="Grafik 7" descr="folgeseite-neu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1280160"/>
          </a:xfrm>
          <a:prstGeom prst="rect">
            <a:avLst/>
          </a:prstGeom>
        </p:spPr>
      </p:pic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>
          <a:xfrm>
            <a:off x="486000" y="6552000"/>
            <a:ext cx="7920880" cy="144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de-CH" sz="1200" kern="1200" baseline="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  <a:ea typeface="ヒラギノ角ゴ Pro W3" pitchFamily="124" charset="-128"/>
                <a:cs typeface="+mn-cs"/>
              </a:defRPr>
            </a:lvl1pPr>
          </a:lstStyle>
          <a:p>
            <a:r>
              <a:rPr lang="de-CH" dirty="0" err="1" smtClean="0"/>
              <a:t>slide</a:t>
            </a:r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1" r:id="rId2"/>
    <p:sldLayoutId id="2147483706" r:id="rId3"/>
    <p:sldLayoutId id="2147483712" r:id="rId4"/>
    <p:sldLayoutId id="2147483714" r:id="rId5"/>
    <p:sldLayoutId id="2147483721" r:id="rId6"/>
    <p:sldLayoutId id="2147483722" r:id="rId7"/>
    <p:sldLayoutId id="2147483723" r:id="rId8"/>
  </p:sldLayoutIdLst>
  <p:hf hdr="0" ft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24" charset="-128"/>
        </a:defRPr>
      </a:lvl9pPr>
    </p:titleStyle>
    <p:bodyStyle>
      <a:lvl1pPr marL="0" marR="0" indent="0" algn="l" defTabSz="234000" rtl="0" eaLnBrk="1" fontAlgn="base" latinLnBrk="0" hangingPunct="1">
        <a:lnSpc>
          <a:spcPts val="2100"/>
        </a:lnSpc>
        <a:spcBef>
          <a:spcPts val="480"/>
        </a:spcBef>
        <a:spcAft>
          <a:spcPct val="0"/>
        </a:spcAft>
        <a:buClrTx/>
        <a:buSzTx/>
        <a:buFont typeface="Arial" pitchFamily="34" charset="0"/>
        <a:buNone/>
        <a:tabLst/>
        <a:defRPr lang="de-DE" sz="2000" b="0">
          <a:solidFill>
            <a:schemeClr val="tx1"/>
          </a:solidFill>
          <a:latin typeface="+mn-lt"/>
          <a:ea typeface="+mn-ea"/>
          <a:cs typeface="+mn-cs"/>
        </a:defRPr>
      </a:lvl1pPr>
      <a:lvl2pPr marL="234000" indent="-234000" algn="l" defTabSz="234000" rtl="0" eaLnBrk="1" fontAlgn="base" hangingPunct="1">
        <a:lnSpc>
          <a:spcPts val="2150"/>
        </a:lnSpc>
        <a:spcBef>
          <a:spcPts val="440"/>
        </a:spcBef>
        <a:spcAft>
          <a:spcPct val="0"/>
        </a:spcAft>
        <a:buClr>
          <a:srgbClr val="5D85AA"/>
        </a:buClr>
        <a:buSzPct val="90000"/>
        <a:buFont typeface="Arial" pitchFamily="34" charset="0"/>
        <a:buChar char="●"/>
        <a:defRPr lang="en-GB" sz="2000" b="0" noProof="0" dirty="0" smtClean="0">
          <a:solidFill>
            <a:schemeClr val="tx1"/>
          </a:solidFill>
          <a:latin typeface="+mn-lt"/>
          <a:ea typeface="+mn-ea"/>
        </a:defRPr>
      </a:lvl2pPr>
      <a:lvl3pPr marL="468000" marR="0" indent="-234000" algn="l" defTabSz="234000" rtl="0" eaLnBrk="1" fontAlgn="base" latinLnBrk="0" hangingPunct="1">
        <a:lnSpc>
          <a:spcPts val="2150"/>
        </a:lnSpc>
        <a:spcBef>
          <a:spcPts val="440"/>
        </a:spcBef>
        <a:spcAft>
          <a:spcPct val="0"/>
        </a:spcAft>
        <a:buClr>
          <a:srgbClr val="5D85AA"/>
        </a:buClr>
        <a:buSzTx/>
        <a:buFont typeface="Arial" pitchFamily="34" charset="0"/>
        <a:buChar char="•"/>
        <a:tabLst/>
        <a:defRPr lang="en-GB" sz="2000" dirty="0" smtClean="0">
          <a:solidFill>
            <a:schemeClr val="tx1"/>
          </a:solidFill>
          <a:latin typeface="+mn-lt"/>
          <a:ea typeface="+mn-ea"/>
        </a:defRPr>
      </a:lvl3pPr>
      <a:lvl4pPr marL="702000" marR="0" indent="-234000" algn="l" defTabSz="234000" rtl="0" eaLnBrk="1" fontAlgn="base" latinLnBrk="0" hangingPunct="1">
        <a:lnSpc>
          <a:spcPts val="2150"/>
        </a:lnSpc>
        <a:spcBef>
          <a:spcPts val="440"/>
        </a:spcBef>
        <a:spcAft>
          <a:spcPct val="0"/>
        </a:spcAft>
        <a:buClrTx/>
        <a:buSzTx/>
        <a:buFont typeface="Arial" pitchFamily="34" charset="0"/>
        <a:buChar char="•"/>
        <a:tabLst/>
        <a:defRPr lang="en-GB" sz="2000" dirty="0" smtClean="0">
          <a:solidFill>
            <a:schemeClr val="tx1"/>
          </a:solidFill>
          <a:latin typeface="+mn-lt"/>
          <a:ea typeface="+mn-ea"/>
        </a:defRPr>
      </a:lvl4pPr>
      <a:lvl5pPr marL="936000" indent="-234000" algn="l" defTabSz="234000" rtl="0" eaLnBrk="1" fontAlgn="base" hangingPunct="1">
        <a:lnSpc>
          <a:spcPts val="2150"/>
        </a:lnSpc>
        <a:spcBef>
          <a:spcPts val="440"/>
        </a:spcBef>
        <a:spcAft>
          <a:spcPct val="0"/>
        </a:spcAft>
        <a:buFont typeface="Arial" pitchFamily="34" charset="0"/>
        <a:buChar char="◦"/>
        <a:defRPr lang="en-GB" sz="2000" dirty="0" smtClean="0">
          <a:solidFill>
            <a:schemeClr val="tx1"/>
          </a:solidFill>
          <a:latin typeface="+mn-lt"/>
          <a:ea typeface="+mn-ea"/>
        </a:defRPr>
      </a:lvl5pPr>
      <a:lvl6pPr marL="1170000" marR="0" indent="-234000" algn="l" defTabSz="234000" rtl="0" eaLnBrk="1" fontAlgn="base" latinLnBrk="0" hangingPunct="1">
        <a:lnSpc>
          <a:spcPts val="2150"/>
        </a:lnSpc>
        <a:spcBef>
          <a:spcPts val="440"/>
        </a:spcBef>
        <a:spcAft>
          <a:spcPct val="0"/>
        </a:spcAft>
        <a:buClrTx/>
        <a:buSzTx/>
        <a:buFont typeface="Symbol" pitchFamily="18" charset="2"/>
        <a:buChar char="-"/>
        <a:tabLst/>
        <a:defRPr lang="en-GB" sz="2000" baseline="0" dirty="0" smtClean="0">
          <a:solidFill>
            <a:schemeClr val="tx1"/>
          </a:solidFill>
          <a:latin typeface="+mn-lt"/>
          <a:ea typeface="+mn-ea"/>
        </a:defRPr>
      </a:lvl6pPr>
      <a:lvl7pPr marL="1404000" indent="-234000" algn="l" rtl="0" eaLnBrk="1" fontAlgn="base" hangingPunct="1">
        <a:lnSpc>
          <a:spcPts val="2150"/>
        </a:lnSpc>
        <a:spcBef>
          <a:spcPts val="44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4163-1178-4F48-8AA4-1C747953BF96}" type="datetimeFigureOut">
              <a:rPr lang="de-CH" smtClean="0"/>
              <a:t>05.04.2017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E8D8F-5ECC-4585-A86B-3AAF4978193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4450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swissmedic.ch/m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0000" y="5481228"/>
            <a:ext cx="8230177" cy="974531"/>
          </a:xfrm>
        </p:spPr>
        <p:txBody>
          <a:bodyPr/>
          <a:lstStyle/>
          <a:p>
            <a:pPr>
              <a:defRPr/>
            </a:pPr>
            <a:r>
              <a:rPr lang="en-GB" sz="1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isabel.scuntaro@swissmedic.ch</a:t>
            </a:r>
            <a:r>
              <a:rPr lang="en-GB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www.swissmedic.ch/md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448698" y="692696"/>
            <a:ext cx="8695301" cy="5887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CH" sz="2200" dirty="0"/>
              <a:t>Master Biomedical </a:t>
            </a:r>
            <a:r>
              <a:rPr lang="de-CH" sz="2200" dirty="0" smtClean="0"/>
              <a:t>Engineering</a:t>
            </a:r>
            <a:br>
              <a:rPr lang="de-CH" sz="2200" dirty="0" smtClean="0"/>
            </a:br>
            <a:r>
              <a:rPr lang="de-CH" sz="2200" dirty="0" smtClean="0"/>
              <a:t>23.3.2017, </a:t>
            </a:r>
            <a:r>
              <a:rPr lang="de-CH" sz="2200" dirty="0"/>
              <a:t>Bern, Switzerland</a:t>
            </a:r>
          </a:p>
          <a:p>
            <a:pPr>
              <a:lnSpc>
                <a:spcPct val="100000"/>
              </a:lnSpc>
            </a:pPr>
            <a:endParaRPr lang="de-CH" sz="800" dirty="0" smtClean="0"/>
          </a:p>
          <a:p>
            <a:pPr>
              <a:lnSpc>
                <a:spcPct val="100000"/>
              </a:lnSpc>
            </a:pPr>
            <a:endParaRPr lang="de-CH" sz="800" dirty="0"/>
          </a:p>
          <a:p>
            <a:r>
              <a:rPr lang="en-US" sz="2400" b="1" dirty="0" smtClean="0"/>
              <a:t>Clinical aspects of medical device development</a:t>
            </a:r>
            <a:endParaRPr lang="de-CH" sz="2400" b="1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>
          <a:xfrm>
            <a:off x="7056276" y="6552000"/>
            <a:ext cx="1926623" cy="306000"/>
          </a:xfrm>
        </p:spPr>
        <p:txBody>
          <a:bodyPr/>
          <a:lstStyle/>
          <a:p>
            <a:pPr>
              <a:defRPr/>
            </a:pPr>
            <a:r>
              <a:rPr lang="de-DE" sz="1200" dirty="0" smtClean="0"/>
              <a:t>(Version Internet)</a:t>
            </a:r>
            <a:endParaRPr lang="de-DE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80B72FD9-2740-477B-BD0A-8EA8E894C4E9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10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endParaRPr lang="de-CH" altLang="de-DE" sz="1600" smtClean="0"/>
          </a:p>
          <a:p>
            <a:pPr marL="0" indent="0" eaLnBrk="1" hangingPunct="1">
              <a:buFontTx/>
              <a:buChar char="•"/>
            </a:pPr>
            <a:endParaRPr lang="de-CH" altLang="de-DE" sz="1600" smtClean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990600" y="1484784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marL="0" indent="0" eaLnBrk="1" hangingPunct="1"/>
            <a:r>
              <a:rPr lang="en-GB" altLang="de-DE" sz="2000" dirty="0" smtClean="0"/>
              <a:t>Essential requirements : clinical aspects</a:t>
            </a:r>
            <a:br>
              <a:rPr lang="en-GB" altLang="de-DE" sz="2000" dirty="0" smtClean="0"/>
            </a:br>
            <a:r>
              <a:rPr lang="en-GB" altLang="de-DE" sz="1800" dirty="0" smtClean="0"/>
              <a:t/>
            </a:r>
            <a:br>
              <a:rPr lang="en-GB" altLang="de-DE" sz="1800" dirty="0" smtClean="0"/>
            </a:br>
            <a:r>
              <a:rPr lang="en-GB" altLang="de-DE" sz="1800" b="0" dirty="0" smtClean="0"/>
              <a:t>From Annex I of Directive 93/42/EEC: </a:t>
            </a:r>
            <a:br>
              <a:rPr lang="en-GB" altLang="de-DE" sz="1800" b="0" dirty="0" smtClean="0"/>
            </a:br>
            <a:r>
              <a:rPr lang="en-GB" altLang="de-DE" sz="1800" b="0" dirty="0" smtClean="0"/>
              <a:t>(similar texts can be found in Directive 90/385/EEC)</a:t>
            </a:r>
            <a:r>
              <a:rPr lang="en-GB" altLang="de-DE" sz="1800" dirty="0" smtClean="0"/>
              <a:t/>
            </a:r>
            <a:br>
              <a:rPr lang="en-GB" altLang="de-DE" sz="1800" dirty="0" smtClean="0"/>
            </a:br>
            <a:endParaRPr lang="fr-CH" altLang="de-DE" sz="1000" dirty="0"/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r>
              <a:rPr lang="fr-CH" altLang="de-DE" sz="1800" i="1" dirty="0" smtClean="0">
                <a:solidFill>
                  <a:srgbClr val="339933"/>
                </a:solidFill>
              </a:rPr>
              <a:t>1:</a:t>
            </a:r>
            <a:r>
              <a:rPr lang="fr-CH" altLang="de-DE" sz="1800" i="1" dirty="0"/>
              <a:t>	</a:t>
            </a:r>
            <a:r>
              <a:rPr lang="fr-CH" altLang="de-DE" sz="1800" b="0" i="1" dirty="0" smtClean="0"/>
              <a:t>„…. </a:t>
            </a:r>
            <a:r>
              <a:rPr lang="en-US" altLang="de-DE" sz="1800" b="0" i="1" dirty="0"/>
              <a:t>provided that </a:t>
            </a:r>
            <a:r>
              <a:rPr lang="en-US" altLang="de-DE" sz="1800" b="0" i="1" u="sng" dirty="0">
                <a:solidFill>
                  <a:srgbClr val="FF0000"/>
                </a:solidFill>
              </a:rPr>
              <a:t>any risks</a:t>
            </a:r>
            <a:r>
              <a:rPr lang="en-US" altLang="de-DE" sz="1800" b="0" i="1" dirty="0"/>
              <a:t> which may be associated with </a:t>
            </a:r>
            <a:r>
              <a:rPr lang="en-US" altLang="de-DE" sz="1800" b="0" i="1" dirty="0" smtClean="0"/>
              <a:t>their</a:t>
            </a:r>
            <a:r>
              <a:rPr lang="en-US" altLang="de-DE" sz="1800" i="1" dirty="0"/>
              <a:t> </a:t>
            </a:r>
            <a:r>
              <a:rPr lang="en-US" altLang="de-DE" sz="1800" b="0" i="1" dirty="0" smtClean="0"/>
              <a:t>intended </a:t>
            </a:r>
            <a:r>
              <a:rPr lang="en-US" altLang="de-DE" sz="1800" b="0" i="1" dirty="0"/>
              <a:t>use constitute acceptable risks when weighed </a:t>
            </a:r>
            <a:r>
              <a:rPr lang="en-US" altLang="de-DE" sz="1800" b="0" i="1" dirty="0" smtClean="0"/>
              <a:t>against the     </a:t>
            </a:r>
            <a:r>
              <a:rPr lang="en-US" altLang="de-DE" sz="1800" b="0" i="1" u="sng" dirty="0" smtClean="0">
                <a:solidFill>
                  <a:srgbClr val="FF0000"/>
                </a:solidFill>
              </a:rPr>
              <a:t>benefits </a:t>
            </a:r>
            <a:r>
              <a:rPr lang="en-US" altLang="de-DE" sz="1800" b="0" i="1" u="sng" dirty="0">
                <a:solidFill>
                  <a:srgbClr val="FF0000"/>
                </a:solidFill>
              </a:rPr>
              <a:t>to the patient</a:t>
            </a:r>
            <a:r>
              <a:rPr lang="en-US" altLang="de-DE" sz="1800" b="0" i="1" dirty="0"/>
              <a:t> and are compatible with a </a:t>
            </a:r>
            <a:r>
              <a:rPr lang="en-US" altLang="de-DE" sz="1800" b="0" i="1" u="sng" dirty="0">
                <a:solidFill>
                  <a:srgbClr val="FF0000"/>
                </a:solidFill>
              </a:rPr>
              <a:t>high level of </a:t>
            </a:r>
            <a:r>
              <a:rPr lang="en-US" altLang="de-DE" sz="1800" b="0" i="1" dirty="0" smtClean="0">
                <a:solidFill>
                  <a:srgbClr val="FF0000"/>
                </a:solidFill>
              </a:rPr>
              <a:t>    </a:t>
            </a:r>
            <a:r>
              <a:rPr lang="en-US" altLang="de-DE" sz="1800" b="0" i="1" u="sng" dirty="0" smtClean="0">
                <a:solidFill>
                  <a:srgbClr val="FF0000"/>
                </a:solidFill>
              </a:rPr>
              <a:t>protection </a:t>
            </a:r>
            <a:r>
              <a:rPr lang="en-US" altLang="de-DE" sz="1800" b="0" i="1" u="sng" dirty="0">
                <a:solidFill>
                  <a:srgbClr val="FF0000"/>
                </a:solidFill>
              </a:rPr>
              <a:t>of health and safety</a:t>
            </a:r>
            <a:r>
              <a:rPr lang="fr-CH" altLang="de-DE" sz="1800" b="0" i="1" dirty="0" smtClean="0"/>
              <a:t>.….“</a:t>
            </a:r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endParaRPr lang="fr-CH" altLang="de-DE" sz="600" i="1" dirty="0"/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r>
              <a:rPr lang="fr-CH" altLang="de-DE" sz="1800" i="1" dirty="0" smtClean="0">
                <a:solidFill>
                  <a:srgbClr val="339933"/>
                </a:solidFill>
              </a:rPr>
              <a:t>3</a:t>
            </a:r>
            <a:r>
              <a:rPr lang="fr-CH" altLang="de-DE" sz="1800" i="1" dirty="0">
                <a:solidFill>
                  <a:srgbClr val="339933"/>
                </a:solidFill>
              </a:rPr>
              <a:t>:</a:t>
            </a:r>
            <a:r>
              <a:rPr lang="fr-CH" altLang="de-DE" sz="1800" i="1" dirty="0"/>
              <a:t> </a:t>
            </a:r>
            <a:r>
              <a:rPr lang="fr-CH" altLang="de-DE" sz="1800" i="1" dirty="0" smtClean="0"/>
              <a:t>	</a:t>
            </a:r>
            <a:r>
              <a:rPr lang="fr-CH" altLang="de-DE" sz="1800" b="0" i="1" dirty="0" smtClean="0"/>
              <a:t>„</a:t>
            </a:r>
            <a:r>
              <a:rPr lang="en-US" altLang="de-DE" sz="1800" b="0" i="1" dirty="0"/>
              <a:t>The devices </a:t>
            </a:r>
            <a:r>
              <a:rPr lang="en-US" altLang="de-DE" sz="1800" b="0" i="1" u="sng" dirty="0">
                <a:solidFill>
                  <a:srgbClr val="FF0000"/>
                </a:solidFill>
              </a:rPr>
              <a:t>must achieve the performances intended by the </a:t>
            </a:r>
            <a:r>
              <a:rPr lang="en-US" altLang="de-DE" sz="1800" b="0" i="1" u="sng" dirty="0" smtClean="0">
                <a:solidFill>
                  <a:srgbClr val="FF0000"/>
                </a:solidFill>
              </a:rPr>
              <a:t>manufacturer</a:t>
            </a:r>
            <a:r>
              <a:rPr lang="fr-CH" altLang="de-DE" sz="1800" b="0" i="1" dirty="0" smtClean="0"/>
              <a:t>.....“</a:t>
            </a:r>
            <a:endParaRPr lang="fr-CH" altLang="de-DE" sz="1800" i="1" dirty="0"/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endParaRPr lang="fr-CH" altLang="de-DE" sz="800" i="1" dirty="0"/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r>
              <a:rPr lang="fr-CH" altLang="de-DE" sz="1800" i="1" dirty="0" smtClean="0">
                <a:solidFill>
                  <a:srgbClr val="339933"/>
                </a:solidFill>
              </a:rPr>
              <a:t>6:</a:t>
            </a:r>
            <a:r>
              <a:rPr lang="fr-CH" altLang="de-DE" sz="1800" i="1" dirty="0" smtClean="0"/>
              <a:t> 	</a:t>
            </a:r>
            <a:r>
              <a:rPr lang="fr-CH" altLang="de-DE" sz="1800" b="0" i="1" dirty="0" smtClean="0"/>
              <a:t>„…</a:t>
            </a:r>
            <a:r>
              <a:rPr lang="en-US" altLang="de-DE" sz="1800" b="0" i="1" dirty="0" smtClean="0">
                <a:solidFill>
                  <a:srgbClr val="FF0000"/>
                </a:solidFill>
              </a:rPr>
              <a:t>side effects</a:t>
            </a:r>
            <a:r>
              <a:rPr lang="en-US" altLang="de-DE" sz="1800" b="0" i="1" dirty="0" smtClean="0"/>
              <a:t>…”</a:t>
            </a:r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endParaRPr lang="fr-CH" altLang="de-DE" sz="800" i="1" dirty="0"/>
          </a:p>
          <a:p>
            <a:pPr marL="1574800" lvl="3" indent="-317500" eaLnBrk="1" hangingPunct="1">
              <a:buNone/>
              <a:tabLst>
                <a:tab pos="806450" algn="l"/>
              </a:tabLst>
            </a:pPr>
            <a:r>
              <a:rPr lang="fr-CH" altLang="de-DE" sz="1800" i="1" dirty="0" smtClean="0">
                <a:solidFill>
                  <a:srgbClr val="339933"/>
                </a:solidFill>
              </a:rPr>
              <a:t>6a</a:t>
            </a:r>
            <a:r>
              <a:rPr lang="fr-CH" altLang="de-DE" sz="1800" i="1" dirty="0">
                <a:solidFill>
                  <a:srgbClr val="339933"/>
                </a:solidFill>
              </a:rPr>
              <a:t>:</a:t>
            </a:r>
            <a:r>
              <a:rPr lang="fr-CH" altLang="de-DE" sz="1800" b="0" i="1" dirty="0"/>
              <a:t> „</a:t>
            </a:r>
            <a:r>
              <a:rPr lang="en-US" altLang="de-DE" sz="1800" b="0" i="1" dirty="0"/>
              <a:t>Demonstration of conformity with the essential requirements </a:t>
            </a:r>
            <a:r>
              <a:rPr lang="en-US" altLang="de-DE" sz="1800" b="0" i="1" dirty="0" smtClean="0"/>
              <a:t>must </a:t>
            </a:r>
            <a:r>
              <a:rPr lang="en-US" altLang="de-DE" sz="1800" b="0" i="1" dirty="0"/>
              <a:t>include a </a:t>
            </a:r>
            <a:r>
              <a:rPr lang="en-US" altLang="de-DE" sz="1800" b="0" i="1" u="sng" dirty="0">
                <a:solidFill>
                  <a:srgbClr val="FF0000"/>
                </a:solidFill>
              </a:rPr>
              <a:t>clinical evaluation in accordance with Annex X</a:t>
            </a:r>
            <a:r>
              <a:rPr lang="en-US" altLang="de-DE" sz="1800" b="0" i="1" dirty="0" smtClean="0"/>
              <a:t>.</a:t>
            </a:r>
            <a:r>
              <a:rPr lang="fr-CH" altLang="de-DE" sz="1800" b="0" i="1" dirty="0" smtClean="0"/>
              <a:t>“</a:t>
            </a:r>
            <a:r>
              <a:rPr lang="fr-CH" altLang="de-DE" sz="1800" b="0" dirty="0"/>
              <a:t/>
            </a:r>
            <a:br>
              <a:rPr lang="fr-CH" altLang="de-DE" sz="1800" b="0" dirty="0"/>
            </a:br>
            <a:endParaRPr lang="fr-CH" altLang="de-DE" sz="1800" b="0" dirty="0"/>
          </a:p>
        </p:txBody>
      </p:sp>
      <p:sp>
        <p:nvSpPr>
          <p:cNvPr id="7" name="Rechteck 6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8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6553200" y="639218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r">
              <a:spcBef>
                <a:spcPct val="0"/>
              </a:spcBef>
            </a:pPr>
            <a:fld id="{D26E14BA-D4B8-473A-A6E4-0D92CFE5996A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 algn="r">
                <a:spcBef>
                  <a:spcPct val="0"/>
                </a:spcBef>
              </a:pPr>
              <a:t>11</a:t>
            </a:fld>
            <a:endParaRPr lang="de-DE" altLang="de-DE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685800" y="1412776"/>
            <a:ext cx="8458200" cy="630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600" b="0" dirty="0">
                <a:solidFill>
                  <a:srgbClr val="0000FF"/>
                </a:solidFill>
              </a:rPr>
              <a:t>How can I comply with </a:t>
            </a:r>
            <a:r>
              <a:rPr lang="en-GB" altLang="de-DE" sz="2600" b="0" dirty="0" smtClean="0">
                <a:solidFill>
                  <a:srgbClr val="0000FF"/>
                </a:solidFill>
              </a:rPr>
              <a:t>clinical aspects of essential requirements</a:t>
            </a:r>
            <a:r>
              <a:rPr lang="en-GB" altLang="de-DE" sz="2600" b="0" dirty="0">
                <a:solidFill>
                  <a:srgbClr val="0000FF"/>
                </a:solidFill>
              </a:rPr>
              <a:t>?</a:t>
            </a:r>
          </a:p>
          <a:p>
            <a:pPr>
              <a:spcBef>
                <a:spcPct val="0"/>
              </a:spcBef>
            </a:pPr>
            <a:endParaRPr lang="en-GB" altLang="de-DE" sz="2000" b="0" dirty="0"/>
          </a:p>
          <a:p>
            <a:pPr marL="342900" indent="-342900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en-GB" altLang="de-DE" sz="2000" b="0" dirty="0" smtClean="0"/>
              <a:t>Know the requirements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b="0" dirty="0" smtClean="0"/>
              <a:t>European regulation</a:t>
            </a:r>
            <a:endParaRPr lang="en-GB" altLang="de-DE" sz="2000" b="0" dirty="0"/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b="0" dirty="0" smtClean="0"/>
              <a:t>guidelines </a:t>
            </a:r>
            <a:r>
              <a:rPr lang="en-GB" altLang="de-DE" sz="2000" b="0" dirty="0"/>
              <a:t>and consensus documents </a:t>
            </a:r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r>
              <a:rPr lang="en-GB" altLang="de-DE" sz="2000" b="0" dirty="0" smtClean="0"/>
              <a:t>(</a:t>
            </a:r>
            <a:r>
              <a:rPr lang="en-GB" altLang="de-DE" sz="2000" b="0" dirty="0"/>
              <a:t>MEDDEV, CMC </a:t>
            </a:r>
            <a:r>
              <a:rPr lang="en-GB" altLang="de-DE" sz="2000" b="0" dirty="0" smtClean="0"/>
              <a:t>decisions...)</a:t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marL="342900" indent="-342900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en-GB" altLang="de-DE" sz="2000" b="0" dirty="0" smtClean="0"/>
              <a:t>Know the state of the art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b="0" dirty="0" smtClean="0"/>
              <a:t>medical </a:t>
            </a:r>
            <a:r>
              <a:rPr lang="en-GB" altLang="de-DE" sz="2000" b="0" dirty="0"/>
              <a:t>and scientific </a:t>
            </a:r>
            <a:r>
              <a:rPr lang="en-GB" altLang="de-DE" sz="2000" b="0" dirty="0" smtClean="0"/>
              <a:t>literature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dirty="0" smtClean="0"/>
              <a:t>standards </a:t>
            </a:r>
            <a:r>
              <a:rPr lang="en-GB" altLang="de-DE" sz="2000" dirty="0"/>
              <a:t>for medical devices 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GB" altLang="de-DE" sz="2000" b="0" dirty="0"/>
          </a:p>
          <a:p>
            <a:pPr marL="342900" indent="-342900">
              <a:spcBef>
                <a:spcPct val="0"/>
              </a:spcBef>
              <a:buFont typeface="Symbol" panose="05050102010706020507" pitchFamily="18" charset="2"/>
              <a:buChar char="-"/>
            </a:pPr>
            <a:r>
              <a:rPr lang="en-GB" altLang="de-DE" sz="2000" b="0" dirty="0" smtClean="0"/>
              <a:t>Verification, validation……</a:t>
            </a:r>
            <a:endParaRPr lang="en-GB" altLang="de-DE" b="0" dirty="0"/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dirty="0" smtClean="0"/>
              <a:t>preclinical studies</a:t>
            </a:r>
            <a:endParaRPr lang="en-GB" altLang="de-DE" sz="2000" dirty="0"/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dirty="0"/>
              <a:t>p</a:t>
            </a:r>
            <a:r>
              <a:rPr lang="en-GB" altLang="de-DE" sz="2000" dirty="0" smtClean="0"/>
              <a:t>re-market clinical studies, if necessary</a:t>
            </a:r>
          </a:p>
          <a:p>
            <a:pPr marL="1085850" lvl="1" indent="-34290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GB" altLang="de-DE" sz="2000" dirty="0" smtClean="0"/>
              <a:t>PMCF studies, if necessary</a:t>
            </a:r>
            <a:endParaRPr lang="en-GB" altLang="de-DE" sz="2000" dirty="0"/>
          </a:p>
          <a:p>
            <a:pPr>
              <a:spcBef>
                <a:spcPct val="0"/>
              </a:spcBef>
            </a:pPr>
            <a:r>
              <a:rPr lang="en-GB" altLang="de-DE" b="0" dirty="0" smtClean="0"/>
              <a:t/>
            </a:r>
            <a:br>
              <a:rPr lang="en-GB" altLang="de-DE" b="0" dirty="0" smtClean="0"/>
            </a:br>
            <a:endParaRPr lang="en-GB" altLang="de-DE" b="0" dirty="0" smtClean="0"/>
          </a:p>
          <a:p>
            <a:pPr>
              <a:spcBef>
                <a:spcPct val="0"/>
              </a:spcBef>
            </a:pPr>
            <a:endParaRPr lang="en-GB" altLang="de-DE" b="0" dirty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5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FCA9726A-DF36-4323-A796-A751EF5F0C2A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12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90600" y="1978496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spcBef>
                <a:spcPct val="20000"/>
              </a:spcBef>
              <a:defRPr/>
            </a:pPr>
            <a:r>
              <a:rPr lang="fr-CH" sz="16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/>
            </a:r>
            <a:br>
              <a:rPr lang="fr-CH" sz="1600" dirty="0">
                <a:solidFill>
                  <a:schemeClr val="bg1">
                    <a:lumMod val="65000"/>
                  </a:schemeClr>
                </a:solidFill>
                <a:latin typeface="Arial" charset="0"/>
              </a:rPr>
            </a:br>
            <a:r>
              <a:rPr lang="fr-CH" sz="1800" b="1" dirty="0" smtClean="0">
                <a:latin typeface="Arial" charset="0"/>
              </a:rPr>
              <a:t>«</a:t>
            </a:r>
            <a:r>
              <a:rPr lang="fr-CH" sz="1800" b="1" dirty="0" err="1" smtClean="0">
                <a:latin typeface="Arial" charset="0"/>
              </a:rPr>
              <a:t>Literature</a:t>
            </a:r>
            <a:r>
              <a:rPr lang="fr-CH" sz="1800" b="1" dirty="0" smtClean="0">
                <a:latin typeface="Arial" charset="0"/>
              </a:rPr>
              <a:t> route» and «</a:t>
            </a:r>
            <a:r>
              <a:rPr lang="fr-CH" sz="1800" b="1" dirty="0" err="1" smtClean="0">
                <a:latin typeface="Arial" charset="0"/>
              </a:rPr>
              <a:t>clinical</a:t>
            </a:r>
            <a:r>
              <a:rPr lang="fr-CH" sz="1800" b="1" dirty="0" smtClean="0">
                <a:latin typeface="Arial" charset="0"/>
              </a:rPr>
              <a:t> investigation route»</a:t>
            </a:r>
            <a:endParaRPr lang="fr-CH" sz="1800" b="1" dirty="0">
              <a:latin typeface="Arial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GB" altLang="de-DE" sz="1800" dirty="0" smtClean="0"/>
              <a:t>From </a:t>
            </a:r>
            <a:r>
              <a:rPr lang="en-GB" sz="1800" dirty="0" smtClean="0"/>
              <a:t>Annex X of Directive 93/42/EEC:</a:t>
            </a:r>
            <a:br>
              <a:rPr lang="en-GB" sz="1800" dirty="0" smtClean="0"/>
            </a:br>
            <a:endParaRPr lang="en-GB" sz="1800" dirty="0" smtClean="0"/>
          </a:p>
          <a:p>
            <a:pPr eaLnBrk="1" hangingPunct="1">
              <a:spcBef>
                <a:spcPct val="20000"/>
              </a:spcBef>
              <a:defRPr/>
            </a:pPr>
            <a:endParaRPr lang="en-GB" sz="1800" dirty="0" smtClean="0"/>
          </a:p>
          <a:p>
            <a:pPr lvl="4" eaLnBrk="1" hangingPunct="1">
              <a:spcBef>
                <a:spcPct val="20000"/>
              </a:spcBef>
              <a:defRPr/>
            </a:pPr>
            <a:r>
              <a:rPr lang="en-GB" sz="1800" i="1" dirty="0" smtClean="0"/>
              <a:t>«…. either a critical evaluation of the relevant </a:t>
            </a:r>
            <a:r>
              <a:rPr lang="en-GB" sz="1800" i="1" dirty="0" smtClean="0">
                <a:solidFill>
                  <a:srgbClr val="FF0000"/>
                </a:solidFill>
              </a:rPr>
              <a:t>scientific literature </a:t>
            </a:r>
            <a:r>
              <a:rPr lang="en-GB" sz="1800" i="1" dirty="0" smtClean="0"/>
              <a:t>currently available…. there is </a:t>
            </a:r>
            <a:r>
              <a:rPr lang="en-GB" sz="1800" i="1" u="sng" dirty="0" smtClean="0">
                <a:solidFill>
                  <a:srgbClr val="FF0000"/>
                </a:solidFill>
              </a:rPr>
              <a:t>demonstration of equivalence</a:t>
            </a:r>
            <a:r>
              <a:rPr lang="en-GB" sz="1800" i="1" dirty="0" smtClean="0">
                <a:solidFill>
                  <a:srgbClr val="FF0000"/>
                </a:solidFill>
              </a:rPr>
              <a:t> </a:t>
            </a:r>
            <a:r>
              <a:rPr lang="en-GB" sz="1800" i="1" dirty="0" smtClean="0"/>
              <a:t>of the device to the device to which the data relates…. </a:t>
            </a:r>
            <a:r>
              <a:rPr lang="en-GB" sz="1800" i="1" dirty="0" smtClean="0">
                <a:solidFill>
                  <a:srgbClr val="FF0000"/>
                </a:solidFill>
              </a:rPr>
              <a:t>or …. </a:t>
            </a:r>
            <a:r>
              <a:rPr lang="en-GB" sz="1800" i="1" u="sng" dirty="0" smtClean="0">
                <a:solidFill>
                  <a:srgbClr val="FF0000"/>
                </a:solidFill>
              </a:rPr>
              <a:t>clinical i</a:t>
            </a:r>
            <a:r>
              <a:rPr lang="en-GB" sz="1800" i="1" u="sng" dirty="0" smtClean="0">
                <a:solidFill>
                  <a:srgbClr val="DF1200"/>
                </a:solidFill>
              </a:rPr>
              <a:t>nvestigations</a:t>
            </a:r>
            <a:r>
              <a:rPr lang="en-GB" sz="1800" i="1" dirty="0" smtClean="0"/>
              <a:t>…»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  <p:sp>
        <p:nvSpPr>
          <p:cNvPr id="6" name="Rechteck 5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74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6F356CEF-3D6C-40E1-9905-F1D8178FEF92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13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90600" y="1546225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fr-CH" sz="1800" b="1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>
              <a:defRPr/>
            </a:pPr>
            <a:endParaRPr lang="fr-CH" sz="1600" dirty="0" smtClean="0">
              <a:latin typeface="Arial" charset="0"/>
            </a:endParaRPr>
          </a:p>
          <a:p>
            <a:pPr>
              <a:defRPr/>
            </a:pPr>
            <a:r>
              <a:rPr lang="en-GB" sz="2000" dirty="0" smtClean="0">
                <a:solidFill>
                  <a:srgbClr val="FF0000"/>
                </a:solidFill>
              </a:rPr>
              <a:t>«Equivalence»</a:t>
            </a:r>
            <a:r>
              <a:rPr lang="en-GB" sz="2000" dirty="0" smtClean="0"/>
              <a:t> </a:t>
            </a:r>
            <a:r>
              <a:rPr lang="en-GB" sz="1600" dirty="0" smtClean="0"/>
              <a:t>is detailed in MEDDEV 2.7/1 (revision 4)</a:t>
            </a:r>
            <a:r>
              <a:rPr lang="fr-CH" sz="1600" dirty="0"/>
              <a:t/>
            </a:r>
            <a:br>
              <a:rPr lang="fr-CH" sz="1600" dirty="0"/>
            </a:br>
            <a:r>
              <a:rPr lang="en-GB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Demonstration of equivalence allows manufacturers to enter the market based on literature of predecessors / competitors (literature route / </a:t>
            </a:r>
            <a:r>
              <a:rPr lang="en-GB" sz="16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voie</a:t>
            </a:r>
            <a:r>
              <a:rPr lang="en-GB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en-GB" sz="16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bibliographique</a:t>
            </a:r>
            <a:r>
              <a:rPr lang="en-GB" sz="1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)</a:t>
            </a:r>
            <a:r>
              <a:rPr lang="en-GB" sz="1600" b="1" dirty="0" smtClean="0">
                <a:solidFill>
                  <a:srgbClr val="33CC33"/>
                </a:solidFill>
              </a:rPr>
              <a:t/>
            </a:r>
            <a:br>
              <a:rPr lang="en-GB" sz="1600" b="1" dirty="0" smtClean="0">
                <a:solidFill>
                  <a:srgbClr val="33CC33"/>
                </a:solidFill>
              </a:rPr>
            </a:br>
            <a:endParaRPr lang="en-GB" sz="1600" dirty="0" smtClean="0">
              <a:latin typeface="Arial" charset="0"/>
            </a:endParaRPr>
          </a:p>
          <a:p>
            <a:pPr lvl="3">
              <a:defRPr/>
            </a:pPr>
            <a:r>
              <a:rPr lang="en-GB" sz="1600" dirty="0" smtClean="0">
                <a:latin typeface="Arial" charset="0"/>
              </a:rPr>
              <a:t>Includes 3 different aspects:</a:t>
            </a:r>
          </a:p>
          <a:p>
            <a:pPr lvl="2">
              <a:defRPr/>
            </a:pPr>
            <a:endParaRPr lang="en-GB" sz="1600" dirty="0" smtClean="0">
              <a:latin typeface="Arial" charset="0"/>
            </a:endParaRPr>
          </a:p>
          <a:p>
            <a:pPr marL="1552575" lvl="3" indent="-180975">
              <a:buFontTx/>
              <a:buChar char="-"/>
              <a:defRPr/>
            </a:pPr>
            <a:r>
              <a:rPr lang="en-US" sz="1600" u="sng" dirty="0" smtClean="0">
                <a:solidFill>
                  <a:srgbClr val="FF0000"/>
                </a:solidFill>
                <a:latin typeface="Arial" charset="0"/>
              </a:rPr>
              <a:t>Clinical</a:t>
            </a:r>
            <a:r>
              <a:rPr lang="en-US" sz="1600" dirty="0"/>
              <a:t>: </a:t>
            </a:r>
            <a:r>
              <a:rPr lang="en-US" sz="1600" dirty="0" smtClean="0"/>
              <a:t>same </a:t>
            </a:r>
            <a:r>
              <a:rPr lang="en-US" sz="1600" dirty="0"/>
              <a:t>clinical </a:t>
            </a:r>
            <a:r>
              <a:rPr lang="en-US" sz="1600" dirty="0" smtClean="0"/>
              <a:t>condition, intended </a:t>
            </a:r>
            <a:r>
              <a:rPr lang="en-US" sz="1600" dirty="0"/>
              <a:t>purpose, </a:t>
            </a:r>
            <a:r>
              <a:rPr lang="en-US" sz="1600" dirty="0" smtClean="0"/>
              <a:t>site </a:t>
            </a:r>
            <a:r>
              <a:rPr lang="en-US" sz="1600" dirty="0"/>
              <a:t>in the body, </a:t>
            </a:r>
            <a:r>
              <a:rPr lang="en-US" sz="1600" dirty="0" smtClean="0"/>
              <a:t>similar population, no significantly </a:t>
            </a:r>
            <a:r>
              <a:rPr lang="en-US" sz="1600" dirty="0"/>
              <a:t>different </a:t>
            </a:r>
            <a:r>
              <a:rPr lang="en-US" sz="1600" dirty="0" smtClean="0"/>
              <a:t>performances</a:t>
            </a:r>
            <a:br>
              <a:rPr lang="en-US" sz="1600" dirty="0" smtClean="0"/>
            </a:br>
            <a:endParaRPr lang="en-US" sz="1600" dirty="0" smtClean="0"/>
          </a:p>
          <a:p>
            <a:pPr marL="1552575" lvl="3" indent="-180975">
              <a:buFontTx/>
              <a:buChar char="-"/>
              <a:defRPr/>
            </a:pPr>
            <a:r>
              <a:rPr lang="en-US" sz="1600" u="sng" dirty="0" smtClean="0">
                <a:solidFill>
                  <a:srgbClr val="FF0000"/>
                </a:solidFill>
              </a:rPr>
              <a:t>Technical</a:t>
            </a:r>
            <a:r>
              <a:rPr lang="en-US" sz="1600" dirty="0" smtClean="0"/>
              <a:t>: similar </a:t>
            </a:r>
            <a:r>
              <a:rPr lang="en-US" sz="1600" dirty="0"/>
              <a:t>design, </a:t>
            </a:r>
            <a:r>
              <a:rPr lang="en-US" sz="1600" dirty="0" smtClean="0"/>
              <a:t>same </a:t>
            </a:r>
            <a:r>
              <a:rPr lang="en-US" sz="1600" dirty="0"/>
              <a:t>conditions of use, </a:t>
            </a:r>
            <a:r>
              <a:rPr lang="en-US" sz="1600" dirty="0" smtClean="0"/>
              <a:t>similar </a:t>
            </a:r>
            <a:r>
              <a:rPr lang="en-US" sz="1600" dirty="0"/>
              <a:t>specifications and </a:t>
            </a:r>
            <a:r>
              <a:rPr lang="en-US" sz="1600" dirty="0" smtClean="0"/>
              <a:t>properties, similar </a:t>
            </a:r>
            <a:r>
              <a:rPr lang="en-US" sz="1600" dirty="0"/>
              <a:t>deployment </a:t>
            </a:r>
            <a:r>
              <a:rPr lang="en-US" sz="1600" dirty="0" smtClean="0"/>
              <a:t>methods, similar </a:t>
            </a:r>
            <a:r>
              <a:rPr lang="en-US" sz="1600" dirty="0"/>
              <a:t>principles of operation and critical performance </a:t>
            </a:r>
            <a:r>
              <a:rPr lang="en-US" sz="1600" dirty="0" smtClean="0"/>
              <a:t>requirements</a:t>
            </a:r>
            <a:br>
              <a:rPr lang="en-US" sz="1600" dirty="0" smtClean="0"/>
            </a:br>
            <a:endParaRPr lang="en-US" sz="1600" dirty="0" smtClean="0">
              <a:latin typeface="Arial" charset="0"/>
            </a:endParaRPr>
          </a:p>
          <a:p>
            <a:pPr marL="1552575" lvl="3" indent="-180975">
              <a:defRPr/>
            </a:pPr>
            <a:r>
              <a:rPr lang="en-US" sz="1600" dirty="0" smtClean="0">
                <a:latin typeface="Arial" charset="0"/>
              </a:rPr>
              <a:t>- </a:t>
            </a:r>
            <a:r>
              <a:rPr lang="en-US" sz="1600" dirty="0">
                <a:latin typeface="Arial" charset="0"/>
              </a:rPr>
              <a:t>	</a:t>
            </a:r>
            <a:r>
              <a:rPr lang="en-US" sz="1600" u="sng" dirty="0">
                <a:solidFill>
                  <a:srgbClr val="FF0000"/>
                </a:solidFill>
                <a:latin typeface="Arial" charset="0"/>
              </a:rPr>
              <a:t>Biological</a:t>
            </a:r>
            <a:r>
              <a:rPr lang="en-US" sz="1600" dirty="0">
                <a:latin typeface="Arial" charset="0"/>
              </a:rPr>
              <a:t>: </a:t>
            </a:r>
            <a:r>
              <a:rPr lang="en-US" sz="1600" dirty="0" smtClean="0">
                <a:latin typeface="Arial" charset="0"/>
              </a:rPr>
              <a:t>same </a:t>
            </a:r>
            <a:r>
              <a:rPr lang="en-US" sz="1600" dirty="0">
                <a:latin typeface="Arial" charset="0"/>
              </a:rPr>
              <a:t>materials </a:t>
            </a:r>
            <a:r>
              <a:rPr lang="en-US" sz="1600" dirty="0"/>
              <a:t>or substances in contact with the same human </a:t>
            </a:r>
            <a:r>
              <a:rPr lang="en-US" sz="1600" dirty="0" smtClean="0"/>
              <a:t>tissues or </a:t>
            </a:r>
            <a:r>
              <a:rPr lang="en-US" sz="1600" dirty="0"/>
              <a:t>body </a:t>
            </a:r>
            <a:r>
              <a:rPr lang="en-US" sz="1600" dirty="0" smtClean="0"/>
              <a:t>fluids</a:t>
            </a:r>
            <a:endParaRPr lang="fr-CH" sz="1600" dirty="0"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2A848F4C-91D3-4FFC-BE60-8F33CE8B9B48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14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90600" y="1546225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fr-CH" sz="1600" dirty="0">
                <a:latin typeface="Arial" charset="0"/>
              </a:rPr>
              <a:t/>
            </a:r>
            <a:br>
              <a:rPr lang="fr-CH" sz="1600" dirty="0">
                <a:latin typeface="Arial" charset="0"/>
              </a:rPr>
            </a:br>
            <a:endParaRPr lang="fr-CH" sz="1600" dirty="0">
              <a:latin typeface="Arial" charset="0"/>
            </a:endParaRPr>
          </a:p>
          <a:p>
            <a:pPr>
              <a:defRPr/>
            </a:pPr>
            <a:endParaRPr lang="fr-CH" sz="1600" dirty="0">
              <a:latin typeface="Arial" charset="0"/>
            </a:endParaRPr>
          </a:p>
          <a:p>
            <a:pPr>
              <a:defRPr/>
            </a:pPr>
            <a:r>
              <a:rPr lang="fr-CH" sz="2000" b="1" dirty="0" smtClean="0">
                <a:solidFill>
                  <a:srgbClr val="339933"/>
                </a:solidFill>
                <a:latin typeface="Arial" charset="0"/>
              </a:rPr>
              <a:t>Scientific aspects</a:t>
            </a:r>
            <a:r>
              <a:rPr lang="fr-CH" sz="2000" b="1" dirty="0" smtClean="0">
                <a:solidFill>
                  <a:srgbClr val="33CC33"/>
                </a:solidFill>
                <a:latin typeface="Arial" charset="0"/>
              </a:rPr>
              <a:t/>
            </a:r>
            <a:br>
              <a:rPr lang="fr-CH" sz="2000" b="1" dirty="0" smtClean="0">
                <a:solidFill>
                  <a:srgbClr val="33CC33"/>
                </a:solidFill>
                <a:latin typeface="Arial" charset="0"/>
              </a:rPr>
            </a:br>
            <a:endParaRPr lang="fr-CH" sz="2000" b="1" dirty="0" smtClean="0">
              <a:solidFill>
                <a:srgbClr val="33CC33"/>
              </a:solidFill>
              <a:latin typeface="Arial" charset="0"/>
            </a:endParaRPr>
          </a:p>
          <a:p>
            <a:pPr>
              <a:defRPr/>
            </a:pPr>
            <a:r>
              <a:rPr lang="fr-CH" sz="1800" dirty="0" err="1" smtClean="0"/>
              <a:t>From</a:t>
            </a:r>
            <a:r>
              <a:rPr lang="fr-CH" sz="1800" dirty="0" smtClean="0"/>
              <a:t> </a:t>
            </a:r>
            <a:r>
              <a:rPr lang="fr-CH" sz="1800" dirty="0" err="1" smtClean="0"/>
              <a:t>Annex</a:t>
            </a:r>
            <a:r>
              <a:rPr lang="fr-CH" sz="1800" dirty="0" smtClean="0"/>
              <a:t> </a:t>
            </a:r>
            <a:r>
              <a:rPr lang="fr-CH" sz="1800" dirty="0"/>
              <a:t>X of Directive </a:t>
            </a:r>
            <a:r>
              <a:rPr lang="fr-CH" sz="1800" dirty="0" smtClean="0"/>
              <a:t>93/42/EEC:</a:t>
            </a:r>
            <a:br>
              <a:rPr lang="fr-CH" sz="1800" dirty="0" smtClean="0"/>
            </a:br>
            <a:endParaRPr lang="fr-CH" sz="1800" dirty="0" smtClean="0"/>
          </a:p>
          <a:p>
            <a:pPr lvl="4">
              <a:defRPr/>
            </a:pPr>
            <a:r>
              <a:rPr lang="fr-CH" sz="1800" i="1" dirty="0" smtClean="0">
                <a:latin typeface="Arial" charset="0"/>
              </a:rPr>
              <a:t>«</a:t>
            </a:r>
            <a:r>
              <a:rPr lang="en-US" sz="1800" i="1" dirty="0">
                <a:latin typeface="Arial" charset="0"/>
              </a:rPr>
              <a:t>Clinical investigations must be performed on the basis of an appropriate plan of investigation reflecting the </a:t>
            </a:r>
            <a:r>
              <a:rPr lang="en-US" sz="1800" i="1" dirty="0">
                <a:solidFill>
                  <a:srgbClr val="DF1200"/>
                </a:solidFill>
                <a:latin typeface="Arial" charset="0"/>
              </a:rPr>
              <a:t>latest scientific and technical knowledge</a:t>
            </a:r>
            <a:r>
              <a:rPr lang="en-US" sz="1800" i="1" dirty="0">
                <a:latin typeface="Arial" charset="0"/>
              </a:rPr>
              <a:t> and </a:t>
            </a:r>
            <a:r>
              <a:rPr lang="en-US" sz="1800" i="1" dirty="0" smtClean="0">
                <a:latin typeface="Arial" charset="0"/>
              </a:rPr>
              <a:t/>
            </a:r>
            <a:br>
              <a:rPr lang="en-US" sz="1800" i="1" dirty="0" smtClean="0">
                <a:latin typeface="Arial" charset="0"/>
              </a:rPr>
            </a:br>
            <a:r>
              <a:rPr lang="en-US" sz="1800" i="1" dirty="0" smtClean="0">
                <a:solidFill>
                  <a:srgbClr val="FF0000"/>
                </a:solidFill>
                <a:latin typeface="Arial" charset="0"/>
              </a:rPr>
              <a:t>defined </a:t>
            </a:r>
            <a:r>
              <a:rPr lang="en-US" sz="1800" i="1" dirty="0">
                <a:solidFill>
                  <a:srgbClr val="FF0000"/>
                </a:solidFill>
                <a:latin typeface="Arial" charset="0"/>
              </a:rPr>
              <a:t>in such a way as to confirm or refute the manufacturer‘s claims </a:t>
            </a:r>
            <a:r>
              <a:rPr lang="en-US" sz="1800" i="1" dirty="0">
                <a:latin typeface="Arial" charset="0"/>
              </a:rPr>
              <a:t>for the device; these investigations must include an </a:t>
            </a:r>
            <a:r>
              <a:rPr lang="en-US" sz="1800" i="1" dirty="0">
                <a:solidFill>
                  <a:srgbClr val="DF1200"/>
                </a:solidFill>
                <a:latin typeface="Arial" charset="0"/>
              </a:rPr>
              <a:t>adequate number of observations </a:t>
            </a:r>
            <a:r>
              <a:rPr lang="en-US" sz="1800" i="1" dirty="0">
                <a:latin typeface="Arial" charset="0"/>
              </a:rPr>
              <a:t>to guarantee the scientific validity of </a:t>
            </a:r>
            <a:r>
              <a:rPr lang="de-CH" sz="1800" i="1" dirty="0" err="1">
                <a:latin typeface="Arial" charset="0"/>
              </a:rPr>
              <a:t>the</a:t>
            </a:r>
            <a:r>
              <a:rPr lang="de-CH" sz="1800" i="1" dirty="0">
                <a:latin typeface="Arial" charset="0"/>
              </a:rPr>
              <a:t> </a:t>
            </a:r>
            <a:r>
              <a:rPr lang="de-CH" sz="1800" i="1" dirty="0" err="1">
                <a:latin typeface="Arial" charset="0"/>
              </a:rPr>
              <a:t>conclusions</a:t>
            </a:r>
            <a:r>
              <a:rPr lang="de-CH" sz="1800" i="1" dirty="0">
                <a:latin typeface="Arial" charset="0"/>
              </a:rPr>
              <a:t>.</a:t>
            </a:r>
            <a:r>
              <a:rPr lang="fr-CH" sz="1800" i="1" dirty="0">
                <a:latin typeface="Arial" charset="0"/>
              </a:rPr>
              <a:t>»</a:t>
            </a:r>
          </a:p>
        </p:txBody>
      </p:sp>
      <p:sp>
        <p:nvSpPr>
          <p:cNvPr id="28676" name="Rectangle 1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CH" altLang="de-DE" b="0" dirty="0" smtClean="0">
                <a:solidFill>
                  <a:srgbClr val="ADADAD"/>
                </a:solidFill>
              </a:rPr>
              <a:t> </a:t>
            </a:r>
          </a:p>
        </p:txBody>
      </p:sp>
      <p:sp>
        <p:nvSpPr>
          <p:cNvPr id="7" name="Rechteck 6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05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459788" y="6381328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l">
              <a:spcBef>
                <a:spcPct val="0"/>
              </a:spcBef>
            </a:pPr>
            <a:fld id="{64FC6E8A-B18D-4755-BEB6-8A818ED83F3F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 algn="l">
                <a:spcBef>
                  <a:spcPct val="0"/>
                </a:spcBef>
              </a:pPr>
              <a:t>15</a:t>
            </a:fld>
            <a:endParaRPr lang="de-DE" altLang="de-DE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39750" y="2744924"/>
            <a:ext cx="82804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lvl="3" eaLnBrk="1" hangingPunct="1">
              <a:buFontTx/>
              <a:buChar char="•"/>
            </a:pPr>
            <a:r>
              <a:rPr lang="en-GB" altLang="de-DE" sz="1800" b="0" dirty="0" smtClean="0"/>
              <a:t>For </a:t>
            </a:r>
            <a:r>
              <a:rPr lang="en-GB" altLang="de-DE" sz="1800" b="0" dirty="0"/>
              <a:t>pivotal studies </a:t>
            </a:r>
            <a:r>
              <a:rPr lang="en-GB" altLang="de-DE" sz="1800" b="0" dirty="0">
                <a:solidFill>
                  <a:srgbClr val="009900"/>
                </a:solidFill>
              </a:rPr>
              <a:t>professional statistical planning </a:t>
            </a:r>
            <a:r>
              <a:rPr lang="en-GB" altLang="de-DE" sz="1800" b="0" dirty="0"/>
              <a:t>is </a:t>
            </a:r>
            <a:r>
              <a:rPr lang="en-GB" altLang="de-DE" sz="1800" b="0" dirty="0" smtClean="0"/>
              <a:t>necessary   </a:t>
            </a:r>
            <a:endParaRPr lang="en-GB" altLang="de-DE" sz="1800" b="0" i="1" dirty="0"/>
          </a:p>
          <a:p>
            <a:pPr lvl="3" eaLnBrk="1" hangingPunct="1">
              <a:buFontTx/>
              <a:buChar char="•"/>
            </a:pPr>
            <a:r>
              <a:rPr lang="en-GB" altLang="de-DE" sz="1800" b="0" dirty="0"/>
              <a:t>Adequate </a:t>
            </a:r>
            <a:r>
              <a:rPr lang="en-GB" altLang="de-DE" sz="1800" b="0" dirty="0">
                <a:solidFill>
                  <a:srgbClr val="009900"/>
                </a:solidFill>
              </a:rPr>
              <a:t>control </a:t>
            </a:r>
            <a:r>
              <a:rPr lang="en-GB" altLang="de-DE" sz="1800" b="0" dirty="0" smtClean="0">
                <a:solidFill>
                  <a:srgbClr val="009900"/>
                </a:solidFill>
              </a:rPr>
              <a:t>arms </a:t>
            </a:r>
            <a:r>
              <a:rPr lang="en-GB" altLang="de-DE" sz="1800" b="0" dirty="0"/>
              <a:t>may be </a:t>
            </a:r>
            <a:r>
              <a:rPr lang="en-GB" altLang="de-DE" sz="1800" b="0" dirty="0" smtClean="0"/>
              <a:t>necessary </a:t>
            </a:r>
            <a:r>
              <a:rPr lang="en-GB" altLang="de-DE" sz="1800" b="0" dirty="0"/>
              <a:t/>
            </a:r>
            <a:br>
              <a:rPr lang="en-GB" altLang="de-DE" sz="1800" b="0" dirty="0"/>
            </a:br>
            <a:r>
              <a:rPr lang="en-GB" altLang="de-DE" sz="1800" b="0" dirty="0"/>
              <a:t/>
            </a:r>
            <a:br>
              <a:rPr lang="en-GB" altLang="de-DE" sz="1800" b="0" dirty="0"/>
            </a:br>
            <a:endParaRPr lang="en-GB" altLang="de-DE" sz="1800" b="0" dirty="0"/>
          </a:p>
          <a:p>
            <a:pPr lvl="3" eaLnBrk="1" hangingPunct="1">
              <a:buFontTx/>
              <a:buChar char="•"/>
            </a:pPr>
            <a:endParaRPr lang="en-GB" altLang="de-DE" sz="1800" b="0" dirty="0"/>
          </a:p>
          <a:p>
            <a:pPr lvl="3" eaLnBrk="1" hangingPunct="1">
              <a:buFontTx/>
              <a:buChar char="•"/>
            </a:pPr>
            <a:endParaRPr lang="en-GB" altLang="de-DE" sz="1800" b="0" dirty="0"/>
          </a:p>
          <a:p>
            <a:pPr lvl="3" eaLnBrk="1" hangingPunct="1"/>
            <a:endParaRPr lang="en-GB" altLang="de-DE" sz="1800" b="0" dirty="0"/>
          </a:p>
          <a:p>
            <a:pPr lvl="3" eaLnBrk="1" hangingPunct="1">
              <a:buFontTx/>
              <a:buChar char="•"/>
            </a:pPr>
            <a:r>
              <a:rPr lang="en-GB" altLang="de-DE" sz="1800" b="0" dirty="0" smtClean="0"/>
              <a:t>Attrition bias </a:t>
            </a:r>
            <a:r>
              <a:rPr lang="en-GB" altLang="de-DE" sz="1800" b="0" dirty="0"/>
              <a:t>due to </a:t>
            </a:r>
            <a:r>
              <a:rPr lang="en-GB" altLang="de-DE" sz="1800" b="0" dirty="0">
                <a:solidFill>
                  <a:srgbClr val="009900"/>
                </a:solidFill>
              </a:rPr>
              <a:t>patients lost to follow-up </a:t>
            </a:r>
            <a:r>
              <a:rPr lang="en-GB" altLang="de-DE" sz="1800" b="0" dirty="0"/>
              <a:t>is an issue with medical devices when endpoints of interest include death and disabling conditions: adequate </a:t>
            </a:r>
            <a:r>
              <a:rPr lang="en-GB" altLang="de-DE" sz="1800" b="0" dirty="0" smtClean="0"/>
              <a:t>study procedures need to </a:t>
            </a:r>
            <a:r>
              <a:rPr lang="en-GB" altLang="de-DE" sz="1800" b="0" dirty="0"/>
              <a:t>be </a:t>
            </a:r>
            <a:r>
              <a:rPr lang="en-GB" altLang="de-DE" sz="1800" b="0" dirty="0" smtClean="0"/>
              <a:t>implemented!</a:t>
            </a:r>
            <a:endParaRPr lang="en-GB" altLang="de-DE" sz="1800" b="0" dirty="0"/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647564" y="1020502"/>
            <a:ext cx="799288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endParaRPr lang="en-GB" altLang="de-DE" sz="2000" dirty="0"/>
          </a:p>
          <a:p>
            <a:pPr>
              <a:spcBef>
                <a:spcPct val="0"/>
              </a:spcBef>
            </a:pPr>
            <a:r>
              <a:rPr lang="en-GB" altLang="de-DE" sz="2000" b="0" dirty="0"/>
              <a:t/>
            </a:r>
            <a:br>
              <a:rPr lang="en-GB" altLang="de-DE" sz="2000" b="0" dirty="0"/>
            </a:br>
            <a:r>
              <a:rPr lang="en-GB" altLang="de-DE" sz="1800" b="0" dirty="0" smtClean="0"/>
              <a:t>Errors, bias: </a:t>
            </a:r>
            <a:r>
              <a:rPr lang="en-GB" altLang="de-DE" sz="1800" b="0" dirty="0"/>
              <a:t/>
            </a:r>
            <a:br>
              <a:rPr lang="en-GB" altLang="de-DE" sz="1800" b="0" dirty="0"/>
            </a:br>
            <a:r>
              <a:rPr lang="en-GB" altLang="de-DE" sz="1800" b="0" dirty="0" smtClean="0"/>
              <a:t>- Benefits </a:t>
            </a:r>
            <a:r>
              <a:rPr lang="en-GB" altLang="de-DE" sz="1800" b="0" dirty="0"/>
              <a:t>of interventions are </a:t>
            </a:r>
            <a:r>
              <a:rPr lang="en-GB" altLang="de-DE" sz="1800" b="0" dirty="0" smtClean="0"/>
              <a:t>regularly overestimated </a:t>
            </a:r>
            <a:r>
              <a:rPr lang="en-GB" altLang="de-DE" sz="1800" b="0" dirty="0"/>
              <a:t>due </a:t>
            </a:r>
            <a:r>
              <a:rPr lang="en-GB" altLang="de-DE" sz="1800" b="0" dirty="0" smtClean="0"/>
              <a:t>to errors and bias </a:t>
            </a:r>
            <a:br>
              <a:rPr lang="en-GB" altLang="de-DE" sz="1800" b="0" dirty="0" smtClean="0"/>
            </a:br>
            <a:r>
              <a:rPr lang="en-GB" altLang="de-DE" sz="1800" b="0" dirty="0" smtClean="0"/>
              <a:t>- Useless and even </a:t>
            </a:r>
            <a:r>
              <a:rPr lang="en-GB" altLang="de-DE" sz="1800" b="0" dirty="0"/>
              <a:t>harmful interventions may </a:t>
            </a:r>
            <a:r>
              <a:rPr lang="en-GB" altLang="de-DE" sz="1800" b="0" dirty="0" smtClean="0"/>
              <a:t>look beneficial</a:t>
            </a:r>
            <a:endParaRPr lang="en-GB" altLang="de-DE" sz="1800" b="0" dirty="0"/>
          </a:p>
          <a:p>
            <a:pPr>
              <a:spcBef>
                <a:spcPct val="0"/>
              </a:spcBef>
            </a:pPr>
            <a:endParaRPr lang="en-GB" altLang="de-DE" sz="1800" b="0" dirty="0"/>
          </a:p>
        </p:txBody>
      </p:sp>
      <p:grpSp>
        <p:nvGrpSpPr>
          <p:cNvPr id="30725" name="Group 9"/>
          <p:cNvGrpSpPr>
            <a:grpSpLocks/>
          </p:cNvGrpSpPr>
          <p:nvPr/>
        </p:nvGrpSpPr>
        <p:grpSpPr bwMode="auto">
          <a:xfrm>
            <a:off x="468313" y="3392627"/>
            <a:ext cx="8064503" cy="1477962"/>
            <a:chOff x="295" y="1480"/>
            <a:chExt cx="5080" cy="931"/>
          </a:xfrm>
        </p:grpSpPr>
        <p:pic>
          <p:nvPicPr>
            <p:cNvPr id="30726" name="Picture 6" descr="MP900439244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1594"/>
              <a:ext cx="1035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7" name="Text Box 8"/>
            <p:cNvSpPr txBox="1">
              <a:spLocks noChangeArrowheads="1"/>
            </p:cNvSpPr>
            <p:nvPr/>
          </p:nvSpPr>
          <p:spPr bwMode="auto">
            <a:xfrm>
              <a:off x="1534" y="1480"/>
              <a:ext cx="3841" cy="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76213" indent="-176213">
                <a:spcBef>
                  <a:spcPct val="20000"/>
                </a:spcBef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DF1200"/>
                </a:buClr>
                <a:buFont typeface="Times" panose="02020603050405020304" pitchFamily="18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2pPr>
              <a:lvl3pPr marL="11430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3pPr>
              <a:lvl4pPr marL="16002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12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Char char="-"/>
              </a:pPr>
              <a:r>
                <a:rPr lang="en-GB" altLang="de-DE" sz="1800" b="0" dirty="0" smtClean="0"/>
                <a:t>regression </a:t>
              </a:r>
              <a:r>
                <a:rPr lang="en-GB" altLang="de-DE" sz="1800" b="0" dirty="0"/>
                <a:t>to the mean/ self-limiting diseases/</a:t>
              </a:r>
              <a:br>
                <a:rPr lang="en-GB" altLang="de-DE" sz="1800" b="0" dirty="0"/>
              </a:br>
              <a:r>
                <a:rPr lang="en-GB" altLang="de-DE" sz="1800" b="0" dirty="0"/>
                <a:t>fluctuating symptoms/ subjective symptoms</a:t>
              </a:r>
            </a:p>
            <a:p>
              <a:pPr>
                <a:spcBef>
                  <a:spcPct val="0"/>
                </a:spcBef>
                <a:buFontTx/>
                <a:buChar char="-"/>
              </a:pPr>
              <a:r>
                <a:rPr lang="en-GB" altLang="de-DE" sz="1800" b="0" dirty="0" smtClean="0"/>
                <a:t>concomitant </a:t>
              </a:r>
              <a:r>
                <a:rPr lang="en-GB" altLang="de-DE" sz="1800" b="0" dirty="0"/>
                <a:t>therapies, environmental effects</a:t>
              </a:r>
            </a:p>
            <a:p>
              <a:pPr>
                <a:spcBef>
                  <a:spcPct val="0"/>
                </a:spcBef>
                <a:buFontTx/>
                <a:buChar char="-"/>
              </a:pPr>
              <a:r>
                <a:rPr lang="en-GB" altLang="de-DE" sz="1800" b="0" dirty="0" smtClean="0"/>
                <a:t>historic </a:t>
              </a:r>
              <a:r>
                <a:rPr lang="en-GB" altLang="de-DE" sz="1800" b="0" dirty="0"/>
                <a:t>data not comparable to the study population</a:t>
              </a:r>
            </a:p>
            <a:p>
              <a:pPr>
                <a:spcBef>
                  <a:spcPct val="0"/>
                </a:spcBef>
                <a:buFontTx/>
                <a:buChar char="-"/>
              </a:pPr>
              <a:r>
                <a:rPr lang="en-GB" altLang="de-DE" sz="1800" b="0" dirty="0" smtClean="0"/>
                <a:t>devices </a:t>
              </a:r>
              <a:r>
                <a:rPr lang="en-GB" altLang="de-DE" sz="1800" b="0" dirty="0"/>
                <a:t>with unknown mechanisms of action</a:t>
              </a:r>
            </a:p>
          </p:txBody>
        </p:sp>
      </p:grpSp>
      <p:sp>
        <p:nvSpPr>
          <p:cNvPr id="10" name="Rechteck 9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428038" y="6248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l">
              <a:spcBef>
                <a:spcPct val="0"/>
              </a:spcBef>
            </a:pPr>
            <a:fld id="{226D1570-9CF6-4EA7-8C1C-DA1B1A539D98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 algn="l">
                <a:spcBef>
                  <a:spcPct val="0"/>
                </a:spcBef>
              </a:pPr>
              <a:t>16</a:t>
            </a:fld>
            <a:endParaRPr lang="de-DE" altLang="de-DE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684213" y="1768165"/>
            <a:ext cx="8135937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1200" b="0" dirty="0">
                <a:solidFill>
                  <a:srgbClr val="ADADAD"/>
                </a:solidFill>
              </a:rPr>
              <a:t/>
            </a:r>
            <a:br>
              <a:rPr lang="en-GB" altLang="de-DE" sz="1200" b="0" dirty="0">
                <a:solidFill>
                  <a:srgbClr val="ADADAD"/>
                </a:solidFill>
              </a:rPr>
            </a:br>
            <a:r>
              <a:rPr lang="en-GB" altLang="de-DE" sz="1800" b="0" dirty="0"/>
              <a:t>Both doctors and engineers </a:t>
            </a:r>
            <a:r>
              <a:rPr lang="en-GB" altLang="de-DE" sz="1800" b="0" dirty="0" smtClean="0"/>
              <a:t>have been inclined </a:t>
            </a:r>
            <a:r>
              <a:rPr lang="en-GB" altLang="de-DE" sz="1800" b="0" dirty="0"/>
              <a:t>to overestimate the predictive value of models, bench tests and animal </a:t>
            </a:r>
            <a:r>
              <a:rPr lang="en-GB" altLang="de-DE" sz="1800" b="0" dirty="0" smtClean="0"/>
              <a:t>tests</a:t>
            </a:r>
          </a:p>
          <a:p>
            <a:pPr lvl="1">
              <a:spcBef>
                <a:spcPct val="0"/>
              </a:spcBef>
            </a:pPr>
            <a:endParaRPr lang="en-GB" altLang="de-DE" sz="600" b="0" dirty="0" smtClean="0">
              <a:solidFill>
                <a:srgbClr val="262ABA"/>
              </a:solidFill>
            </a:endParaRPr>
          </a:p>
          <a:p>
            <a:pPr lvl="3">
              <a:spcBef>
                <a:spcPct val="0"/>
              </a:spcBef>
            </a:pPr>
            <a:r>
              <a:rPr lang="en-GB" altLang="de-DE" sz="1800" b="0" dirty="0" smtClean="0">
                <a:solidFill>
                  <a:srgbClr val="262ABA"/>
                </a:solidFill>
              </a:rPr>
              <a:t>Real </a:t>
            </a:r>
            <a:r>
              <a:rPr lang="en-GB" altLang="de-DE" sz="1800" b="0" dirty="0">
                <a:solidFill>
                  <a:srgbClr val="262ABA"/>
                </a:solidFill>
              </a:rPr>
              <a:t>life </a:t>
            </a:r>
            <a:r>
              <a:rPr lang="en-GB" altLang="de-DE" sz="1800" b="0" dirty="0" smtClean="0">
                <a:solidFill>
                  <a:srgbClr val="262ABA"/>
                </a:solidFill>
              </a:rPr>
              <a:t>example:  </a:t>
            </a:r>
            <a:br>
              <a:rPr lang="en-GB" altLang="de-DE" sz="1800" b="0" dirty="0" smtClean="0">
                <a:solidFill>
                  <a:srgbClr val="262ABA"/>
                </a:solidFill>
              </a:rPr>
            </a:br>
            <a:r>
              <a:rPr lang="en-GB" altLang="de-DE" sz="1800" b="0" dirty="0" smtClean="0">
                <a:solidFill>
                  <a:srgbClr val="262ABA"/>
                </a:solidFill>
              </a:rPr>
              <a:t>Unexpected effects of abrasion (e.g. PE abrasion or metal abrasion in orthopaedic implants)</a:t>
            </a:r>
            <a:endParaRPr lang="en-GB" altLang="de-DE" sz="1800" b="0" dirty="0">
              <a:solidFill>
                <a:srgbClr val="262ABA"/>
              </a:solidFill>
            </a:endParaRPr>
          </a:p>
          <a:p>
            <a:pPr>
              <a:spcBef>
                <a:spcPct val="0"/>
              </a:spcBef>
            </a:pPr>
            <a:endParaRPr lang="en-GB" altLang="de-DE" sz="1800" b="0" dirty="0"/>
          </a:p>
          <a:p>
            <a:pPr>
              <a:spcBef>
                <a:spcPct val="0"/>
              </a:spcBef>
            </a:pPr>
            <a:endParaRPr lang="en-GB" altLang="de-DE" sz="1800" b="0" dirty="0"/>
          </a:p>
          <a:p>
            <a:pPr>
              <a:spcBef>
                <a:spcPct val="0"/>
              </a:spcBef>
            </a:pPr>
            <a:r>
              <a:rPr lang="en-GB" altLang="de-DE" sz="1800" b="0" dirty="0" smtClean="0"/>
              <a:t>… and do not </a:t>
            </a:r>
            <a:r>
              <a:rPr lang="en-GB" altLang="de-DE" sz="1800" b="0" dirty="0"/>
              <a:t>always </a:t>
            </a:r>
            <a:r>
              <a:rPr lang="en-GB" altLang="de-DE" sz="1800" b="0" dirty="0" smtClean="0"/>
              <a:t>foresee sufficient </a:t>
            </a:r>
            <a:r>
              <a:rPr lang="en-GB" altLang="de-DE" sz="1800" b="0" dirty="0"/>
              <a:t>experience, time </a:t>
            </a:r>
            <a:r>
              <a:rPr lang="en-GB" altLang="de-DE" sz="1800" b="0" dirty="0" smtClean="0"/>
              <a:t>or money </a:t>
            </a:r>
            <a:r>
              <a:rPr lang="en-GB" altLang="de-DE" sz="1800" b="0" dirty="0"/>
              <a:t>to properly plan clinical </a:t>
            </a:r>
            <a:r>
              <a:rPr lang="en-GB" altLang="de-DE" sz="1800" b="0" dirty="0" smtClean="0"/>
              <a:t>investigations</a:t>
            </a:r>
            <a:endParaRPr lang="en-GB" altLang="de-DE" sz="1800" b="0" dirty="0"/>
          </a:p>
          <a:p>
            <a:pPr lvl="1">
              <a:spcBef>
                <a:spcPct val="0"/>
              </a:spcBef>
            </a:pPr>
            <a:endParaRPr lang="en-GB" altLang="de-DE" sz="600" b="0" dirty="0" smtClean="0">
              <a:solidFill>
                <a:srgbClr val="262ABA"/>
              </a:solidFill>
            </a:endParaRPr>
          </a:p>
          <a:p>
            <a:pPr lvl="3">
              <a:spcBef>
                <a:spcPct val="0"/>
              </a:spcBef>
            </a:pPr>
            <a:r>
              <a:rPr lang="en-GB" altLang="de-DE" sz="1800" b="0" dirty="0" smtClean="0">
                <a:solidFill>
                  <a:srgbClr val="262ABA"/>
                </a:solidFill>
              </a:rPr>
              <a:t>Carefully </a:t>
            </a:r>
            <a:r>
              <a:rPr lang="en-GB" altLang="de-DE" sz="1800" b="0" dirty="0">
                <a:solidFill>
                  <a:srgbClr val="262ABA"/>
                </a:solidFill>
              </a:rPr>
              <a:t>read annex I and X of directive 93/42/CEE, MEDDEV </a:t>
            </a:r>
            <a:r>
              <a:rPr lang="en-GB" altLang="de-DE" sz="1800" b="0" dirty="0" smtClean="0">
                <a:solidFill>
                  <a:srgbClr val="262ABA"/>
                </a:solidFill>
              </a:rPr>
              <a:t>2.7/1 rev. 4 </a:t>
            </a:r>
            <a:r>
              <a:rPr lang="en-GB" altLang="de-DE" sz="1800" b="0" dirty="0">
                <a:solidFill>
                  <a:srgbClr val="262ABA"/>
                </a:solidFill>
              </a:rPr>
              <a:t>on clinical evaluation and 2.12/2 on </a:t>
            </a:r>
            <a:r>
              <a:rPr lang="en-US" altLang="de-DE" sz="1800" b="0" dirty="0">
                <a:solidFill>
                  <a:srgbClr val="262ABA"/>
                </a:solidFill>
              </a:rPr>
              <a:t>post market clinical follow-up  studies</a:t>
            </a:r>
            <a:r>
              <a:rPr lang="en-GB" altLang="de-DE" sz="1800" b="0" dirty="0">
                <a:solidFill>
                  <a:srgbClr val="262ABA"/>
                </a:solidFill>
              </a:rPr>
              <a:t>, literature regarding the disease/condition, standards applicable to the device, standards EN ISO 14971 and 14155, etc</a:t>
            </a:r>
            <a:r>
              <a:rPr lang="en-GB" altLang="de-DE" sz="1800" b="0" dirty="0" smtClean="0">
                <a:solidFill>
                  <a:srgbClr val="262ABA"/>
                </a:solidFill>
              </a:rPr>
              <a:t>.</a:t>
            </a:r>
          </a:p>
          <a:p>
            <a:pPr lvl="3">
              <a:spcBef>
                <a:spcPct val="0"/>
              </a:spcBef>
            </a:pPr>
            <a:endParaRPr lang="en-GB" altLang="de-DE" sz="600" b="0" dirty="0" smtClean="0">
              <a:solidFill>
                <a:srgbClr val="262ABA"/>
              </a:solidFill>
            </a:endParaRPr>
          </a:p>
          <a:p>
            <a:pPr lvl="3">
              <a:spcBef>
                <a:spcPct val="0"/>
              </a:spcBef>
            </a:pPr>
            <a:r>
              <a:rPr lang="en-GB" altLang="de-DE" sz="1800" dirty="0" smtClean="0">
                <a:solidFill>
                  <a:srgbClr val="262ABA"/>
                </a:solidFill>
              </a:rPr>
              <a:t>Involve experienced persons where necessary</a:t>
            </a:r>
            <a:r>
              <a:rPr lang="en-GB" altLang="de-DE" sz="2000" b="0" dirty="0">
                <a:solidFill>
                  <a:srgbClr val="262ABA"/>
                </a:solidFill>
              </a:rPr>
              <a:t/>
            </a:r>
            <a:br>
              <a:rPr lang="en-GB" altLang="de-DE" sz="2000" b="0" dirty="0">
                <a:solidFill>
                  <a:srgbClr val="262ABA"/>
                </a:solidFill>
              </a:rPr>
            </a:br>
            <a:endParaRPr lang="en-GB" altLang="de-DE" sz="2000" b="0" dirty="0">
              <a:solidFill>
                <a:srgbClr val="262ABA"/>
              </a:solidFill>
            </a:endParaRPr>
          </a:p>
          <a:p>
            <a:pPr>
              <a:spcBef>
                <a:spcPct val="0"/>
              </a:spcBef>
            </a:pPr>
            <a:endParaRPr lang="en-GB" altLang="de-DE" b="0" dirty="0"/>
          </a:p>
        </p:txBody>
      </p:sp>
      <p:sp>
        <p:nvSpPr>
          <p:cNvPr id="6" name="Rechteck 5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6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2B796D40-C09C-486D-885B-D3D98AA3B970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17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16200" y="1556792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Clinical Evaluation</a:t>
            </a:r>
            <a:b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</a:br>
            <a:r>
              <a:rPr lang="en-GB" sz="18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From Annex X of Directive 93/42/EEC:</a:t>
            </a:r>
            <a:r>
              <a:rPr lang="fr-CH" sz="1600" dirty="0">
                <a:latin typeface="Arial" charset="0"/>
              </a:rPr>
              <a:t/>
            </a:r>
            <a:br>
              <a:rPr lang="fr-CH" sz="1600" dirty="0">
                <a:latin typeface="Arial" charset="0"/>
              </a:rPr>
            </a:br>
            <a:endParaRPr lang="fr-CH" sz="1600" dirty="0">
              <a:latin typeface="Arial" charset="0"/>
            </a:endParaRPr>
          </a:p>
          <a:p>
            <a:pPr>
              <a:defRPr/>
            </a:pPr>
            <a:endParaRPr lang="fr-CH" sz="1800" dirty="0">
              <a:solidFill>
                <a:srgbClr val="009900"/>
              </a:solidFill>
              <a:latin typeface="Arial" charset="0"/>
            </a:endParaRPr>
          </a:p>
          <a:p>
            <a:pPr>
              <a:buFontTx/>
              <a:buChar char="-"/>
              <a:defRPr/>
            </a:pPr>
            <a:r>
              <a:rPr lang="fr-CH" sz="1800" b="1" dirty="0">
                <a:solidFill>
                  <a:srgbClr val="009900"/>
                </a:solidFill>
                <a:latin typeface="Arial" charset="0"/>
              </a:rPr>
              <a:t> Limitation of exceptions: </a:t>
            </a:r>
            <a:endParaRPr lang="fr-CH" sz="1800" b="1" dirty="0" smtClean="0">
              <a:solidFill>
                <a:srgbClr val="009900"/>
              </a:solidFill>
              <a:latin typeface="Arial" charset="0"/>
            </a:endParaRPr>
          </a:p>
          <a:p>
            <a:pPr lvl="3">
              <a:defRPr/>
            </a:pPr>
            <a:r>
              <a:rPr lang="fr-CH" sz="1800" dirty="0" smtClean="0">
                <a:latin typeface="Arial" charset="0"/>
              </a:rPr>
              <a:t>«</a:t>
            </a:r>
            <a:r>
              <a:rPr lang="en-US" sz="1800" dirty="0">
                <a:latin typeface="Arial" charset="0"/>
              </a:rPr>
              <a:t>In the case of implantable devices and devices in Class III clinical investigations shall be performed unless … duly justified</a:t>
            </a:r>
            <a:r>
              <a:rPr lang="fr-CH" sz="1800" dirty="0">
                <a:latin typeface="Arial" charset="0"/>
              </a:rPr>
              <a:t>…»</a:t>
            </a:r>
            <a:br>
              <a:rPr lang="fr-CH" sz="1800" dirty="0">
                <a:latin typeface="Arial" charset="0"/>
              </a:rPr>
            </a:br>
            <a:endParaRPr lang="fr-CH" sz="1800" dirty="0">
              <a:latin typeface="Arial" charset="0"/>
            </a:endParaRPr>
          </a:p>
          <a:p>
            <a:pPr>
              <a:defRPr/>
            </a:pPr>
            <a:r>
              <a:rPr lang="fr-CH" sz="1800" dirty="0" smtClean="0">
                <a:solidFill>
                  <a:srgbClr val="009900"/>
                </a:solidFill>
                <a:latin typeface="Arial" charset="0"/>
              </a:rPr>
              <a:t>- </a:t>
            </a:r>
            <a:r>
              <a:rPr lang="fr-CH" sz="1800" b="1" dirty="0" smtClean="0">
                <a:solidFill>
                  <a:srgbClr val="009900"/>
                </a:solidFill>
                <a:latin typeface="Arial" charset="0"/>
              </a:rPr>
              <a:t>PMCF</a:t>
            </a:r>
            <a:r>
              <a:rPr lang="fr-CH" sz="1800" b="1" dirty="0">
                <a:solidFill>
                  <a:srgbClr val="009900"/>
                </a:solidFill>
                <a:latin typeface="Arial" charset="0"/>
              </a:rPr>
              <a:t>:</a:t>
            </a:r>
            <a:r>
              <a:rPr lang="fr-CH" sz="1800" dirty="0">
                <a:solidFill>
                  <a:srgbClr val="009900"/>
                </a:solidFill>
                <a:latin typeface="Arial" charset="0"/>
              </a:rPr>
              <a:t> </a:t>
            </a:r>
            <a:endParaRPr lang="fr-CH" sz="1800" dirty="0" smtClean="0">
              <a:solidFill>
                <a:srgbClr val="009900"/>
              </a:solidFill>
              <a:latin typeface="Arial" charset="0"/>
            </a:endParaRPr>
          </a:p>
          <a:p>
            <a:pPr lvl="3">
              <a:defRPr/>
            </a:pPr>
            <a:r>
              <a:rPr lang="fr-CH" sz="1800" dirty="0" smtClean="0">
                <a:latin typeface="Arial" charset="0"/>
              </a:rPr>
              <a:t>«</a:t>
            </a:r>
            <a:r>
              <a:rPr lang="en-US" sz="1800" dirty="0">
                <a:latin typeface="Arial" charset="0"/>
              </a:rPr>
              <a:t>The clinical evaluation and its documentation must be </a:t>
            </a:r>
            <a:r>
              <a:rPr lang="en-US" sz="1800" u="sng" dirty="0">
                <a:solidFill>
                  <a:srgbClr val="FF0000"/>
                </a:solidFill>
                <a:latin typeface="Arial" charset="0"/>
              </a:rPr>
              <a:t>actively updated</a:t>
            </a:r>
            <a:r>
              <a:rPr lang="en-US" sz="1800" dirty="0">
                <a:latin typeface="Arial" charset="0"/>
              </a:rPr>
              <a:t> with data obtained from the post-market surveillance. Where </a:t>
            </a:r>
            <a:r>
              <a:rPr lang="en-US" sz="1800" u="sng" dirty="0">
                <a:solidFill>
                  <a:srgbClr val="FF0000"/>
                </a:solidFill>
                <a:latin typeface="Arial" charset="0"/>
              </a:rPr>
              <a:t>post-market clinical follow-up</a:t>
            </a:r>
            <a:r>
              <a:rPr lang="en-US" sz="1800" dirty="0">
                <a:latin typeface="Arial" charset="0"/>
              </a:rPr>
              <a:t> … is not deemed necessary, this must be duly justified and documented.</a:t>
            </a:r>
            <a:r>
              <a:rPr lang="fr-CH" sz="1800" dirty="0">
                <a:latin typeface="Arial" charset="0"/>
              </a:rPr>
              <a:t>» </a:t>
            </a:r>
            <a:r>
              <a:rPr lang="fr-CH" sz="1600" dirty="0">
                <a:latin typeface="Arial" charset="0"/>
              </a:rPr>
              <a:t/>
            </a:r>
            <a:br>
              <a:rPr lang="fr-CH" sz="1600" dirty="0">
                <a:latin typeface="Arial" charset="0"/>
              </a:rPr>
            </a:br>
            <a:endParaRPr lang="fr-CH" sz="1600" i="1" dirty="0">
              <a:latin typeface="Arial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18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491880" y="2745346"/>
            <a:ext cx="502347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234000" rtl="0" eaLnBrk="1" fontAlgn="base" latinLnBrk="0" hangingPunct="1">
              <a:lnSpc>
                <a:spcPts val="2100"/>
              </a:lnSpc>
              <a:spcBef>
                <a:spcPts val="48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de-DE"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234000" rtl="0" eaLnBrk="1" fontAlgn="base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>
                <a:srgbClr val="5D85AA"/>
              </a:buClr>
              <a:buSzPct val="90000"/>
              <a:buFont typeface="Arial" pitchFamily="34" charset="0"/>
              <a:buChar char="●"/>
              <a:defRPr lang="en-GB" sz="2000" b="0" noProof="0" dirty="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 marL="468000" marR="0" indent="-234000" algn="l" defTabSz="234000" rtl="0" eaLnBrk="1" fontAlgn="base" latinLnBrk="0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>
                <a:srgbClr val="5D85AA"/>
              </a:buClr>
              <a:buSzTx/>
              <a:buFont typeface="Arial" pitchFamily="34" charset="0"/>
              <a:buChar char="•"/>
              <a:tabLst/>
              <a:defRPr lang="en-GB" sz="2000" dirty="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 marL="702000" marR="0" indent="-234000" algn="l" defTabSz="234000" rtl="0" eaLnBrk="1" fontAlgn="base" latinLnBrk="0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lang="en-GB" sz="2000" dirty="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 marL="936000" indent="-234000" algn="l" defTabSz="234000" rtl="0" eaLnBrk="1" fontAlgn="base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Font typeface="Arial" pitchFamily="34" charset="0"/>
              <a:buChar char="◦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</a:defRPr>
            </a:lvl5pPr>
            <a:lvl6pPr marL="1170000" marR="0" indent="-234000" algn="l" defTabSz="234000" rtl="0" eaLnBrk="1" fontAlgn="base" latinLnBrk="0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  <a:defRPr lang="en-GB" sz="2000" baseline="0" dirty="0" smtClean="0">
                <a:solidFill>
                  <a:schemeClr val="tx1"/>
                </a:solidFill>
                <a:latin typeface="+mn-lt"/>
                <a:ea typeface="+mn-ea"/>
              </a:defRPr>
            </a:lvl6pPr>
            <a:lvl7pPr marL="1404000" indent="-234000" algn="l" rtl="0" eaLnBrk="1" fontAlgn="base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en-GB" altLang="de-DE" kern="0" dirty="0" smtClean="0"/>
              <a:t>European guidance documents</a:t>
            </a:r>
            <a:br>
              <a:rPr lang="en-GB" altLang="de-DE" kern="0" dirty="0" smtClean="0"/>
            </a:br>
            <a:r>
              <a:rPr lang="en-GB" altLang="de-DE" kern="0" dirty="0" smtClean="0"/>
              <a:t>-  </a:t>
            </a:r>
            <a:r>
              <a:rPr lang="en-US" altLang="de-DE" kern="0" dirty="0" smtClean="0"/>
              <a:t>MEDDEV 2.7/1 </a:t>
            </a:r>
            <a:r>
              <a:rPr lang="en-US" altLang="de-DE" i="1" kern="0" dirty="0" smtClean="0"/>
              <a:t>rev. 4 (clinical evaluation)</a:t>
            </a:r>
            <a:r>
              <a:rPr lang="en-US" altLang="de-DE" kern="0" dirty="0" smtClean="0"/>
              <a:t/>
            </a:r>
            <a:br>
              <a:rPr lang="en-US" altLang="de-DE" kern="0" dirty="0" smtClean="0"/>
            </a:br>
            <a:r>
              <a:rPr lang="en-US" altLang="de-DE" kern="0" dirty="0" smtClean="0"/>
              <a:t>-  MEDDEV 2.12/2 </a:t>
            </a:r>
            <a:r>
              <a:rPr lang="en-US" altLang="de-DE" i="1" kern="0" dirty="0" smtClean="0"/>
              <a:t>(post market clinical </a:t>
            </a:r>
            <a:br>
              <a:rPr lang="en-US" altLang="de-DE" i="1" kern="0" dirty="0" smtClean="0"/>
            </a:br>
            <a:r>
              <a:rPr lang="en-US" altLang="de-DE" i="1" kern="0" dirty="0" smtClean="0"/>
              <a:t>   follow-up studies)</a:t>
            </a:r>
          </a:p>
          <a:p>
            <a:pPr>
              <a:lnSpc>
                <a:spcPct val="90000"/>
              </a:lnSpc>
              <a:defRPr/>
            </a:pPr>
            <a:endParaRPr lang="en-GB" altLang="de-DE" kern="0" dirty="0" smtClean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  <a:tabLst>
                <a:tab pos="3051175" algn="l"/>
              </a:tabLst>
              <a:defRPr/>
            </a:pPr>
            <a:r>
              <a:rPr lang="en-GB" altLang="de-DE" kern="0" dirty="0" smtClean="0"/>
              <a:t>Swissmedic information:</a:t>
            </a:r>
            <a:br>
              <a:rPr lang="en-GB" altLang="de-DE" kern="0" dirty="0" smtClean="0"/>
            </a:br>
            <a:r>
              <a:rPr lang="en-GB" altLang="de-DE" kern="0" dirty="0" smtClean="0"/>
              <a:t>   </a:t>
            </a:r>
            <a:r>
              <a:rPr lang="en-GB" altLang="de-DE" kern="0" dirty="0" smtClean="0">
                <a:solidFill>
                  <a:srgbClr val="FF0000"/>
                </a:solidFill>
                <a:hlinkClick r:id="rId4"/>
              </a:rPr>
              <a:t>www.swissmedic.ch/md</a:t>
            </a:r>
            <a:r>
              <a:rPr lang="en-GB" altLang="de-DE" kern="0" dirty="0" smtClean="0">
                <a:solidFill>
                  <a:srgbClr val="FF0000"/>
                </a:solidFill>
              </a:rPr>
              <a:t> </a:t>
            </a:r>
            <a:r>
              <a:rPr lang="en-GB" altLang="de-DE" kern="0" dirty="0" smtClean="0"/>
              <a:t>  	</a:t>
            </a:r>
            <a:br>
              <a:rPr lang="en-GB" altLang="de-DE" kern="0" dirty="0" smtClean="0"/>
            </a:br>
            <a:r>
              <a:rPr lang="en-GB" altLang="de-DE" sz="600" kern="0" dirty="0" smtClean="0"/>
              <a:t/>
            </a:r>
            <a:br>
              <a:rPr lang="en-GB" altLang="de-DE" sz="600" kern="0" dirty="0" smtClean="0"/>
            </a:br>
            <a:r>
              <a:rPr lang="en-GB" altLang="de-DE" kern="0" dirty="0" smtClean="0"/>
              <a:t>   &gt; </a:t>
            </a:r>
            <a:r>
              <a:rPr lang="en-GB" altLang="de-DE" i="1" kern="0" dirty="0" smtClean="0"/>
              <a:t>Regulation of medical devices, Guide to </a:t>
            </a:r>
            <a:br>
              <a:rPr lang="en-GB" altLang="de-DE" i="1" kern="0" dirty="0" smtClean="0"/>
            </a:br>
            <a:r>
              <a:rPr lang="en-GB" altLang="de-DE" i="1" kern="0" dirty="0" smtClean="0"/>
              <a:t>      the regulation of medical devices</a:t>
            </a:r>
            <a:br>
              <a:rPr lang="en-GB" altLang="de-DE" i="1" kern="0" dirty="0" smtClean="0"/>
            </a:br>
            <a:r>
              <a:rPr lang="en-GB" altLang="de-DE" i="1" kern="0" dirty="0" smtClean="0"/>
              <a:t>   &gt; Clinical trials with medical devices</a:t>
            </a:r>
            <a:br>
              <a:rPr lang="en-GB" altLang="de-DE" i="1" kern="0" dirty="0" smtClean="0"/>
            </a:br>
            <a:r>
              <a:rPr lang="en-GB" altLang="de-DE" i="1" kern="0" dirty="0" smtClean="0"/>
              <a:t>   &gt; </a:t>
            </a:r>
            <a:r>
              <a:rPr lang="en-GB" altLang="de-DE" kern="0" dirty="0" smtClean="0"/>
              <a:t>Other information</a:t>
            </a:r>
            <a:br>
              <a:rPr lang="en-GB" altLang="de-DE" kern="0" dirty="0" smtClean="0"/>
            </a:br>
            <a:r>
              <a:rPr lang="en-GB" altLang="de-DE" kern="0" dirty="0" smtClean="0"/>
              <a:t/>
            </a:r>
            <a:br>
              <a:rPr lang="en-GB" altLang="de-DE" kern="0" dirty="0" smtClean="0"/>
            </a:br>
            <a:r>
              <a:rPr lang="en-GB" altLang="de-DE" kern="0" dirty="0" smtClean="0"/>
              <a:t/>
            </a:r>
            <a:br>
              <a:rPr lang="en-GB" altLang="de-DE" kern="0" dirty="0" smtClean="0"/>
            </a:br>
            <a:r>
              <a:rPr lang="en-GB" altLang="de-DE" kern="0" dirty="0" smtClean="0"/>
              <a:t/>
            </a:r>
            <a:br>
              <a:rPr lang="en-GB" altLang="de-DE" kern="0" dirty="0" smtClean="0"/>
            </a:br>
            <a:endParaRPr lang="en-GB" altLang="de-DE" kern="0" dirty="0" smtClean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  <a:defRPr/>
            </a:pPr>
            <a:endParaRPr lang="en-GB" altLang="de-DE" kern="0" dirty="0" smtClean="0"/>
          </a:p>
          <a:p>
            <a:pPr>
              <a:lnSpc>
                <a:spcPct val="90000"/>
              </a:lnSpc>
              <a:buFontTx/>
              <a:buBlip>
                <a:blip r:embed="rId3"/>
              </a:buBlip>
              <a:defRPr/>
            </a:pPr>
            <a:endParaRPr lang="en-GB" altLang="de-DE" kern="0" dirty="0" smtClean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9852" y="2160000"/>
            <a:ext cx="5436148" cy="4230000"/>
          </a:xfrm>
        </p:spPr>
        <p:txBody>
          <a:bodyPr/>
          <a:lstStyle/>
          <a:p>
            <a:r>
              <a:rPr lang="de-CH" dirty="0" smtClean="0"/>
              <a:t>Further </a:t>
            </a:r>
            <a:r>
              <a:rPr lang="de-CH" dirty="0" err="1" smtClean="0"/>
              <a:t>reading</a:t>
            </a:r>
            <a:r>
              <a:rPr lang="de-CH" dirty="0" smtClean="0"/>
              <a:t>:</a:t>
            </a:r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3. Make sure the data will be accepted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-231775" y="-231775"/>
            <a:ext cx="9375775" cy="6469063"/>
          </a:xfrm>
          <a:prstGeom prst="rect">
            <a:avLst/>
          </a:prstGeom>
          <a:gradFill rotWithShape="0">
            <a:gsLst>
              <a:gs pos="0">
                <a:srgbClr val="FEEEEF"/>
              </a:gs>
              <a:gs pos="100000">
                <a:srgbClr val="FBD1D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endParaRPr lang="de-CH" altLang="de-DE" b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28600" y="311150"/>
            <a:ext cx="86106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200" b="0" u="sng" dirty="0"/>
              <a:t>Take home </a:t>
            </a:r>
            <a:r>
              <a:rPr lang="en-GB" altLang="de-DE" sz="2200" b="0" u="sng" dirty="0" smtClean="0"/>
              <a:t>message</a:t>
            </a:r>
            <a:endParaRPr lang="en-GB" altLang="de-DE" sz="2200" b="0" dirty="0"/>
          </a:p>
          <a:p>
            <a:pPr>
              <a:spcBef>
                <a:spcPct val="0"/>
              </a:spcBef>
            </a:pPr>
            <a:endParaRPr lang="en-GB" altLang="de-DE" sz="600" b="0" dirty="0"/>
          </a:p>
          <a:p>
            <a:pPr>
              <a:spcBef>
                <a:spcPct val="0"/>
              </a:spcBef>
            </a:pPr>
            <a:r>
              <a:rPr lang="en-GB" altLang="de-DE" sz="2000" b="0" dirty="0" smtClean="0"/>
              <a:t>If </a:t>
            </a:r>
            <a:r>
              <a:rPr lang="en-GB" altLang="de-DE" sz="2000" b="0" dirty="0"/>
              <a:t>you develop medical </a:t>
            </a:r>
            <a:r>
              <a:rPr lang="en-GB" altLang="de-DE" sz="2000" b="0" dirty="0" smtClean="0"/>
              <a:t>devices ….</a:t>
            </a:r>
            <a:endParaRPr lang="en-GB" altLang="de-DE" sz="2000" b="0" dirty="0"/>
          </a:p>
          <a:p>
            <a:pPr marL="0" indent="0">
              <a:spcBef>
                <a:spcPct val="0"/>
              </a:spcBef>
            </a:pPr>
            <a:r>
              <a:rPr lang="en-GB" altLang="de-DE" sz="2000" b="0" dirty="0" smtClean="0"/>
              <a:t>avoid </a:t>
            </a:r>
            <a:r>
              <a:rPr lang="en-GB" altLang="de-DE" sz="2000" b="0" dirty="0"/>
              <a:t>delays, </a:t>
            </a:r>
            <a:r>
              <a:rPr lang="en-GB" altLang="de-DE" sz="2000" b="0" dirty="0" smtClean="0"/>
              <a:t>duplication of work, undue </a:t>
            </a:r>
            <a:r>
              <a:rPr lang="en-GB" altLang="de-DE" sz="2000" b="0" dirty="0"/>
              <a:t>costs, inability to sell the </a:t>
            </a:r>
            <a:r>
              <a:rPr lang="en-GB" altLang="de-DE" sz="2000" b="0" dirty="0" smtClean="0"/>
              <a:t>product, government </a:t>
            </a:r>
            <a:r>
              <a:rPr lang="en-GB" altLang="de-DE" sz="2000" b="0" dirty="0"/>
              <a:t>interventions, injuries, recalls, liability issues:</a:t>
            </a:r>
            <a:r>
              <a:rPr lang="en-GB" altLang="de-DE" sz="1600" b="0" dirty="0"/>
              <a:t/>
            </a:r>
            <a:br>
              <a:rPr lang="en-GB" altLang="de-DE" sz="1600" b="0" dirty="0"/>
            </a:br>
            <a:endParaRPr lang="en-GB" altLang="de-DE" sz="1600" b="0" dirty="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298825" y="264318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endParaRPr lang="en-GB" altLang="de-DE" b="0"/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1763688" y="3562805"/>
            <a:ext cx="684076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1900" b="0" dirty="0">
                <a:solidFill>
                  <a:srgbClr val="FF0000"/>
                </a:solidFill>
              </a:rPr>
              <a:t>2)  Generate robust clinical evidence. </a:t>
            </a:r>
            <a:br>
              <a:rPr lang="en-GB" altLang="de-DE" sz="1900" b="0" dirty="0">
                <a:solidFill>
                  <a:srgbClr val="FF0000"/>
                </a:solidFill>
              </a:rPr>
            </a:br>
            <a:r>
              <a:rPr lang="en-GB" altLang="de-DE" sz="1900" b="0" dirty="0">
                <a:solidFill>
                  <a:srgbClr val="FF0000"/>
                </a:solidFill>
              </a:rPr>
              <a:t>Evidence must cover clinical risks, clinical benefits, </a:t>
            </a:r>
            <a:br>
              <a:rPr lang="en-GB" altLang="de-DE" sz="1900" b="0" dirty="0">
                <a:solidFill>
                  <a:srgbClr val="FF0000"/>
                </a:solidFill>
              </a:rPr>
            </a:br>
            <a:r>
              <a:rPr lang="en-GB" altLang="de-DE" sz="1900" b="0" dirty="0" smtClean="0">
                <a:solidFill>
                  <a:srgbClr val="FF0000"/>
                </a:solidFill>
              </a:rPr>
              <a:t>claims </a:t>
            </a:r>
            <a:r>
              <a:rPr lang="en-GB" altLang="de-DE" sz="1900" b="0" dirty="0">
                <a:solidFill>
                  <a:srgbClr val="FF0000"/>
                </a:solidFill>
              </a:rPr>
              <a:t>regarding clinical properties of the product.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1763688" y="4821135"/>
            <a:ext cx="684076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1900" b="0" dirty="0">
                <a:solidFill>
                  <a:srgbClr val="FF0000"/>
                </a:solidFill>
              </a:rPr>
              <a:t>3)  Once the product is on the market, continue updating its risk management file and clinical evaluation report – take PMS and PMCF seriously.</a:t>
            </a:r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1763688" y="2168860"/>
            <a:ext cx="684076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81000" indent="-3810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1900" b="0" dirty="0">
                <a:solidFill>
                  <a:srgbClr val="FF0000"/>
                </a:solidFill>
              </a:rPr>
              <a:t>1)  Take regulatory aspects fully into consideration from the </a:t>
            </a:r>
            <a:r>
              <a:rPr lang="en-GB" altLang="de-DE" sz="1900" b="0" u="sng" dirty="0">
                <a:solidFill>
                  <a:srgbClr val="FF0000"/>
                </a:solidFill>
              </a:rPr>
              <a:t>very beginning</a:t>
            </a:r>
            <a:r>
              <a:rPr lang="en-GB" altLang="de-DE" sz="1900" b="0" dirty="0">
                <a:solidFill>
                  <a:srgbClr val="FF0000"/>
                </a:solidFill>
              </a:rPr>
              <a:t> of product development. </a:t>
            </a:r>
            <a:r>
              <a:rPr lang="en-GB" altLang="de-DE" sz="1900" b="0" dirty="0" smtClean="0">
                <a:solidFill>
                  <a:srgbClr val="FF0000"/>
                </a:solidFill>
              </a:rPr>
              <a:t/>
            </a:r>
            <a:br>
              <a:rPr lang="en-GB" altLang="de-DE" sz="1900" b="0" dirty="0" smtClean="0">
                <a:solidFill>
                  <a:srgbClr val="FF0000"/>
                </a:solidFill>
              </a:rPr>
            </a:br>
            <a:r>
              <a:rPr lang="en-GB" altLang="de-DE" sz="1900" b="0" dirty="0" smtClean="0">
                <a:solidFill>
                  <a:srgbClr val="FF0000"/>
                </a:solidFill>
              </a:rPr>
              <a:t>Consult </a:t>
            </a:r>
            <a:r>
              <a:rPr lang="en-GB" altLang="de-DE" sz="1900" b="0" dirty="0">
                <a:solidFill>
                  <a:srgbClr val="FF0000"/>
                </a:solidFill>
              </a:rPr>
              <a:t>the Swissmedic Guide to the regulation of medical devices and subscribe to news.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96D37F-0D3E-4F26-AE99-0155377D8FBD}" type="slidenum">
              <a:rPr lang="de-DE" altLang="de-DE" smtClean="0"/>
              <a:pPr>
                <a:defRPr/>
              </a:pPr>
              <a:t>19</a:t>
            </a:fld>
            <a:endParaRPr lang="de-DE" altLang="de-DE" sz="900" dirty="0"/>
          </a:p>
        </p:txBody>
      </p:sp>
    </p:spTree>
    <p:extLst>
      <p:ext uri="{BB962C8B-B14F-4D97-AF65-F5344CB8AC3E}">
        <p14:creationId xmlns:p14="http://schemas.microsoft.com/office/powerpoint/2010/main" val="23834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 autoUpdateAnimBg="0"/>
      <p:bldP spid="276486" grpId="0" autoUpdateAnimBg="0"/>
      <p:bldP spid="2764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07604" y="1844824"/>
            <a:ext cx="7701759" cy="3708400"/>
          </a:xfrm>
        </p:spPr>
        <p:txBody>
          <a:bodyPr/>
          <a:lstStyle/>
          <a:p>
            <a:r>
              <a:rPr lang="en-GB" altLang="de-DE" sz="2000" b="0" dirty="0" smtClean="0"/>
              <a:t>Contents</a:t>
            </a:r>
          </a:p>
          <a:p>
            <a:pPr marL="457200" indent="-457200">
              <a:buAutoNum type="arabicPeriod"/>
            </a:pPr>
            <a:endParaRPr lang="en-GB" altLang="de-DE" sz="2000" b="0" dirty="0" smtClean="0"/>
          </a:p>
          <a:p>
            <a:pPr marL="457200" indent="-457200">
              <a:buAutoNum type="arabicPeriod"/>
            </a:pPr>
            <a:r>
              <a:rPr lang="en-GB" altLang="de-DE" sz="2000" b="0" dirty="0" smtClean="0"/>
              <a:t>Introduction: the </a:t>
            </a:r>
            <a:r>
              <a:rPr lang="en-GB" altLang="de-DE" dirty="0" smtClean="0"/>
              <a:t>sector, </a:t>
            </a:r>
            <a:r>
              <a:rPr lang="en-GB" altLang="de-DE" sz="2000" b="0" dirty="0" smtClean="0"/>
              <a:t>Swissmedic, activities of Swissmedic</a:t>
            </a:r>
            <a:endParaRPr lang="en-GB" altLang="de-DE" dirty="0"/>
          </a:p>
          <a:p>
            <a:pPr marL="457200" indent="-457200">
              <a:buAutoNum type="arabicPeriod"/>
            </a:pPr>
            <a:r>
              <a:rPr lang="en-GB" altLang="de-DE" sz="2000" b="0" dirty="0" smtClean="0"/>
              <a:t>Why carry out clinical investigations?</a:t>
            </a:r>
          </a:p>
          <a:p>
            <a:pPr marL="457200" indent="-457200">
              <a:buAutoNum type="arabicPeriod"/>
            </a:pPr>
            <a:r>
              <a:rPr lang="en-GB" altLang="de-DE" dirty="0" smtClean="0"/>
              <a:t>Make sure the data will be accepted</a:t>
            </a:r>
            <a:br>
              <a:rPr lang="en-GB" altLang="de-DE" dirty="0" smtClean="0"/>
            </a:br>
            <a:endParaRPr lang="en-GB" altLang="de-DE" sz="2000" b="0" dirty="0" smtClean="0"/>
          </a:p>
          <a:p>
            <a:pPr eaLnBrk="1" hangingPunct="1"/>
            <a:r>
              <a:rPr lang="en-GB" altLang="de-DE" dirty="0" smtClean="0"/>
              <a:t>       -   Break   -</a:t>
            </a:r>
            <a:br>
              <a:rPr lang="en-GB" altLang="de-DE" dirty="0" smtClean="0"/>
            </a:br>
            <a:endParaRPr lang="en-GB" altLang="de-DE" dirty="0" smtClean="0"/>
          </a:p>
          <a:p>
            <a:pPr marL="457200" indent="-457200" eaLnBrk="1" hangingPunct="1">
              <a:buAutoNum type="arabicPeriod" startAt="4"/>
            </a:pPr>
            <a:r>
              <a:rPr lang="en-GB" altLang="de-DE" sz="2000" b="0" dirty="0" smtClean="0"/>
              <a:t>Hands on workshop</a:t>
            </a:r>
          </a:p>
          <a:p>
            <a:pPr marL="457200" indent="-457200" eaLnBrk="1" hangingPunct="1">
              <a:buAutoNum type="arabicPeriod" startAt="4"/>
            </a:pPr>
            <a:r>
              <a:rPr lang="en-GB" altLang="de-DE" dirty="0" smtClean="0"/>
              <a:t>Pitfalls, real life examples</a:t>
            </a:r>
            <a:endParaRPr lang="en-GB" altLang="de-DE" sz="2000" b="0" dirty="0" smtClean="0"/>
          </a:p>
          <a:p>
            <a:pPr eaLnBrk="1" hangingPunct="1"/>
            <a:endParaRPr lang="en-GB" altLang="de-DE" sz="2000" b="0" dirty="0" smtClean="0"/>
          </a:p>
          <a:p>
            <a:pPr eaLnBrk="1" hangingPunct="1"/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algn="ctr" eaLnBrk="1" hangingPunct="1"/>
            <a:endParaRPr lang="en-GB" altLang="de-DE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15259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20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2375756" y="2420888"/>
            <a:ext cx="5328136" cy="1512168"/>
          </a:xfrm>
        </p:spPr>
        <p:txBody>
          <a:bodyPr/>
          <a:lstStyle/>
          <a:p>
            <a:r>
              <a:rPr lang="en-GB" u="sng" dirty="0" smtClean="0"/>
              <a:t>Next:</a:t>
            </a:r>
            <a:r>
              <a:rPr lang="en-GB" dirty="0" smtClean="0"/>
              <a:t>   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 break  -</a:t>
            </a:r>
          </a:p>
          <a:p>
            <a:endParaRPr lang="en-GB" dirty="0" smtClean="0"/>
          </a:p>
          <a:p>
            <a:r>
              <a:rPr lang="en-GB" dirty="0" smtClean="0"/>
              <a:t>4. hands on workshop</a:t>
            </a:r>
            <a:br>
              <a:rPr lang="en-GB" dirty="0" smtClean="0"/>
            </a:br>
            <a:r>
              <a:rPr lang="en-GB" dirty="0" smtClean="0"/>
              <a:t>5. pitfalls, real life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21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205038"/>
            <a:ext cx="6337300" cy="3708400"/>
          </a:xfrm>
        </p:spPr>
        <p:txBody>
          <a:bodyPr/>
          <a:lstStyle/>
          <a:p>
            <a:r>
              <a:rPr lang="en-GB" altLang="de-DE" sz="3400" dirty="0" smtClean="0"/>
              <a:t>4. Hands </a:t>
            </a:r>
            <a:r>
              <a:rPr lang="en-GB" altLang="de-DE" sz="3400" dirty="0"/>
              <a:t>on </a:t>
            </a:r>
            <a:r>
              <a:rPr lang="en-GB" altLang="de-DE" sz="3400" dirty="0" smtClean="0"/>
              <a:t>workshop</a:t>
            </a:r>
            <a:endParaRPr lang="en-GB" altLang="de-DE" sz="3400" b="0" dirty="0" smtClean="0"/>
          </a:p>
          <a:p>
            <a:pPr eaLnBrk="1" hangingPunct="1"/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algn="ctr" eaLnBrk="1" hangingPunct="1"/>
            <a:endParaRPr lang="en-GB" altLang="de-DE" sz="2000" b="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683568" y="3759423"/>
            <a:ext cx="7954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Practical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: </a:t>
            </a:r>
            <a:r>
              <a:rPr lang="de-CH" dirty="0" err="1" smtClean="0"/>
              <a:t>Implants</a:t>
            </a:r>
            <a:r>
              <a:rPr lang="de-CH" dirty="0" smtClean="0"/>
              <a:t> </a:t>
            </a:r>
            <a:r>
              <a:rPr lang="de-CH" dirty="0" err="1" smtClean="0"/>
              <a:t>made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well</a:t>
            </a:r>
            <a:r>
              <a:rPr lang="de-CH" dirty="0" smtClean="0"/>
              <a:t> </a:t>
            </a:r>
            <a:r>
              <a:rPr lang="de-CH" dirty="0" err="1" smtClean="0"/>
              <a:t>known</a:t>
            </a:r>
            <a:r>
              <a:rPr lang="de-CH" dirty="0" smtClean="0"/>
              <a:t> </a:t>
            </a:r>
            <a:r>
              <a:rPr lang="de-CH" dirty="0" err="1" smtClean="0"/>
              <a:t>constituents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30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22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205038"/>
            <a:ext cx="7128842" cy="3708400"/>
          </a:xfrm>
        </p:spPr>
        <p:txBody>
          <a:bodyPr/>
          <a:lstStyle/>
          <a:p>
            <a:r>
              <a:rPr lang="en-GB" altLang="de-DE" sz="3200" dirty="0" smtClean="0"/>
              <a:t>5</a:t>
            </a:r>
            <a:r>
              <a:rPr lang="en-GB" altLang="de-DE" sz="3400" dirty="0" smtClean="0"/>
              <a:t>. </a:t>
            </a:r>
            <a:r>
              <a:rPr lang="en-GB" altLang="de-DE" sz="3400" dirty="0"/>
              <a:t>Pitfalls, real life </a:t>
            </a:r>
            <a:r>
              <a:rPr lang="en-GB" altLang="de-DE" sz="3400" dirty="0" smtClean="0"/>
              <a:t>examples</a:t>
            </a:r>
            <a:endParaRPr lang="en-GB" altLang="de-DE" sz="3400" b="0" dirty="0" smtClean="0"/>
          </a:p>
          <a:p>
            <a:pPr eaLnBrk="1" hangingPunct="1"/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algn="ctr" eaLnBrk="1" hangingPunct="1"/>
            <a:endParaRPr lang="en-GB" altLang="de-DE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38386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23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  <p:sp>
        <p:nvSpPr>
          <p:cNvPr id="6" name="AutoShape 90"/>
          <p:cNvSpPr>
            <a:spLocks noChangeArrowheads="1"/>
          </p:cNvSpPr>
          <p:nvPr/>
        </p:nvSpPr>
        <p:spPr bwMode="auto">
          <a:xfrm>
            <a:off x="196850" y="1611325"/>
            <a:ext cx="1657350" cy="719137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000">
                <a:solidFill>
                  <a:srgbClr val="008000"/>
                </a:solidFill>
              </a:rPr>
              <a:t>Planning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1895475" y="1538300"/>
            <a:ext cx="3573463" cy="990600"/>
          </a:xfrm>
          <a:prstGeom prst="flowChart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2000">
                <a:solidFill>
                  <a:schemeClr val="bg1"/>
                </a:solidFill>
              </a:rPr>
              <a:t>Device ready, clear objec-tives,  clinical trial correctly prepared</a:t>
            </a:r>
            <a:endParaRPr lang="en-GB" altLang="de-DE" b="0"/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993900" y="2939963"/>
            <a:ext cx="3403600" cy="2181225"/>
          </a:xfrm>
          <a:prstGeom prst="flowChart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2000" dirty="0">
                <a:solidFill>
                  <a:schemeClr val="bg1"/>
                </a:solidFill>
              </a:rPr>
              <a:t>Ethics committee approval (for all trials)</a:t>
            </a:r>
            <a:br>
              <a:rPr lang="en-GB" altLang="de-DE" sz="2000" dirty="0">
                <a:solidFill>
                  <a:schemeClr val="bg1"/>
                </a:solidFill>
              </a:rPr>
            </a:br>
            <a:r>
              <a:rPr lang="en-GB" altLang="de-DE" sz="2000" dirty="0">
                <a:solidFill>
                  <a:schemeClr val="bg1"/>
                </a:solidFill>
              </a:rPr>
              <a:t>AND</a:t>
            </a:r>
            <a:br>
              <a:rPr lang="en-GB" altLang="de-DE" sz="2000" dirty="0">
                <a:solidFill>
                  <a:schemeClr val="bg1"/>
                </a:solidFill>
              </a:rPr>
            </a:br>
            <a:r>
              <a:rPr lang="en-GB" altLang="de-DE" sz="2000" dirty="0">
                <a:solidFill>
                  <a:schemeClr val="bg1"/>
                </a:solidFill>
              </a:rPr>
              <a:t> Swissmedic </a:t>
            </a:r>
            <a:r>
              <a:rPr lang="en-GB" altLang="de-DE" sz="2000">
                <a:solidFill>
                  <a:schemeClr val="bg1"/>
                </a:solidFill>
              </a:rPr>
              <a:t>approval </a:t>
            </a:r>
            <a:r>
              <a:rPr lang="en-GB" altLang="de-DE" sz="2000" smtClean="0">
                <a:solidFill>
                  <a:schemeClr val="bg1"/>
                </a:solidFill>
              </a:rPr>
              <a:t>(non </a:t>
            </a:r>
            <a:r>
              <a:rPr lang="en-GB" altLang="de-DE" sz="2000" dirty="0">
                <a:solidFill>
                  <a:schemeClr val="bg1"/>
                </a:solidFill>
              </a:rPr>
              <a:t>conforming devices and off-label use!)</a:t>
            </a:r>
            <a:endParaRPr lang="en-GB" altLang="de-DE" sz="2000" b="0" dirty="0"/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>
            <a:off x="1895475" y="5525219"/>
            <a:ext cx="3573463" cy="990600"/>
          </a:xfrm>
          <a:prstGeom prst="flowChartProcess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2000">
                <a:solidFill>
                  <a:schemeClr val="bg1"/>
                </a:solidFill>
              </a:rPr>
              <a:t>Begin of clinical trial</a:t>
            </a:r>
            <a:endParaRPr lang="en-GB" altLang="de-DE" b="0"/>
          </a:p>
        </p:txBody>
      </p:sp>
      <p:cxnSp>
        <p:nvCxnSpPr>
          <p:cNvPr id="10" name="AutoShape 93"/>
          <p:cNvCxnSpPr>
            <a:cxnSpLocks noChangeShapeType="1"/>
            <a:endCxn id="9" idx="0"/>
          </p:cNvCxnSpPr>
          <p:nvPr/>
        </p:nvCxnSpPr>
        <p:spPr bwMode="auto">
          <a:xfrm flipH="1">
            <a:off x="3683000" y="5131519"/>
            <a:ext cx="9525" cy="393700"/>
          </a:xfrm>
          <a:prstGeom prst="straightConnector1">
            <a:avLst/>
          </a:prstGeom>
          <a:noFill/>
          <a:ln w="4762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Oval 108"/>
          <p:cNvSpPr>
            <a:spLocks noChangeArrowheads="1"/>
          </p:cNvSpPr>
          <p:nvPr/>
        </p:nvSpPr>
        <p:spPr bwMode="auto">
          <a:xfrm>
            <a:off x="7145338" y="4909269"/>
            <a:ext cx="1944687" cy="569912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Ethics Committees</a:t>
            </a:r>
          </a:p>
        </p:txBody>
      </p:sp>
      <p:sp>
        <p:nvSpPr>
          <p:cNvPr id="12" name="Oval 110"/>
          <p:cNvSpPr>
            <a:spLocks noChangeArrowheads="1"/>
          </p:cNvSpPr>
          <p:nvPr/>
        </p:nvSpPr>
        <p:spPr bwMode="auto">
          <a:xfrm>
            <a:off x="5964238" y="5885581"/>
            <a:ext cx="2709862" cy="639763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Monitors/</a:t>
            </a:r>
            <a:br>
              <a:rPr lang="de-CH" altLang="de-DE" sz="1800" b="0"/>
            </a:br>
            <a:r>
              <a:rPr lang="de-CH" altLang="de-DE" sz="1800" b="0"/>
              <a:t>Consultants/DSMB</a:t>
            </a:r>
          </a:p>
        </p:txBody>
      </p:sp>
      <p:cxnSp>
        <p:nvCxnSpPr>
          <p:cNvPr id="13" name="AutoShape 112"/>
          <p:cNvCxnSpPr>
            <a:cxnSpLocks noChangeShapeType="1"/>
            <a:stCxn id="9" idx="3"/>
            <a:endCxn id="25" idx="2"/>
          </p:cNvCxnSpPr>
          <p:nvPr/>
        </p:nvCxnSpPr>
        <p:spPr bwMode="auto">
          <a:xfrm flipV="1">
            <a:off x="5468938" y="4939431"/>
            <a:ext cx="377825" cy="1081088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3"/>
          <p:cNvCxnSpPr>
            <a:cxnSpLocks noChangeShapeType="1"/>
            <a:stCxn id="9" idx="3"/>
            <a:endCxn id="12" idx="2"/>
          </p:cNvCxnSpPr>
          <p:nvPr/>
        </p:nvCxnSpPr>
        <p:spPr bwMode="auto">
          <a:xfrm>
            <a:off x="5468938" y="6020519"/>
            <a:ext cx="495300" cy="185737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14"/>
          <p:cNvCxnSpPr>
            <a:cxnSpLocks noChangeShapeType="1"/>
            <a:stCxn id="9" idx="3"/>
            <a:endCxn id="11" idx="2"/>
          </p:cNvCxnSpPr>
          <p:nvPr/>
        </p:nvCxnSpPr>
        <p:spPr bwMode="auto">
          <a:xfrm flipV="1">
            <a:off x="5468938" y="5195019"/>
            <a:ext cx="1676400" cy="825500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15"/>
          <p:cNvCxnSpPr>
            <a:cxnSpLocks noChangeShapeType="1"/>
            <a:stCxn id="9" idx="3"/>
            <a:endCxn id="23" idx="2"/>
          </p:cNvCxnSpPr>
          <p:nvPr/>
        </p:nvCxnSpPr>
        <p:spPr bwMode="auto">
          <a:xfrm flipV="1">
            <a:off x="5468938" y="5571256"/>
            <a:ext cx="647700" cy="449263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AutoShape 116"/>
          <p:cNvSpPr>
            <a:spLocks noChangeArrowheads="1"/>
          </p:cNvSpPr>
          <p:nvPr/>
        </p:nvSpPr>
        <p:spPr bwMode="auto">
          <a:xfrm>
            <a:off x="196850" y="5525219"/>
            <a:ext cx="1657350" cy="719137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000">
                <a:solidFill>
                  <a:srgbClr val="008000"/>
                </a:solidFill>
              </a:rPr>
              <a:t>Conduct</a:t>
            </a:r>
          </a:p>
        </p:txBody>
      </p:sp>
      <p:sp>
        <p:nvSpPr>
          <p:cNvPr id="18" name="AutoShape 117"/>
          <p:cNvSpPr>
            <a:spLocks noChangeArrowheads="1"/>
          </p:cNvSpPr>
          <p:nvPr/>
        </p:nvSpPr>
        <p:spPr bwMode="auto">
          <a:xfrm>
            <a:off x="269875" y="3038970"/>
            <a:ext cx="1657350" cy="719138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000">
                <a:solidFill>
                  <a:srgbClr val="008000"/>
                </a:solidFill>
              </a:rPr>
              <a:t>Approval</a:t>
            </a:r>
          </a:p>
        </p:txBody>
      </p:sp>
      <p:cxnSp>
        <p:nvCxnSpPr>
          <p:cNvPr id="19" name="AutoShape 6"/>
          <p:cNvCxnSpPr>
            <a:cxnSpLocks noChangeShapeType="1"/>
          </p:cNvCxnSpPr>
          <p:nvPr/>
        </p:nvCxnSpPr>
        <p:spPr bwMode="auto">
          <a:xfrm flipH="1">
            <a:off x="3659188" y="2520131"/>
            <a:ext cx="0" cy="404813"/>
          </a:xfrm>
          <a:prstGeom prst="straightConnector1">
            <a:avLst/>
          </a:prstGeom>
          <a:noFill/>
          <a:ln w="47625">
            <a:solidFill>
              <a:srgbClr val="FF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Oval 111"/>
          <p:cNvSpPr>
            <a:spLocks noChangeArrowheads="1"/>
          </p:cNvSpPr>
          <p:nvPr/>
        </p:nvSpPr>
        <p:spPr bwMode="auto">
          <a:xfrm>
            <a:off x="7672388" y="5469656"/>
            <a:ext cx="1428750" cy="471488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Investigators</a:t>
            </a:r>
          </a:p>
        </p:txBody>
      </p:sp>
      <p:cxnSp>
        <p:nvCxnSpPr>
          <p:cNvPr id="21" name="AutoShape 115"/>
          <p:cNvCxnSpPr>
            <a:cxnSpLocks noChangeShapeType="1"/>
            <a:stCxn id="9" idx="3"/>
            <a:endCxn id="20" idx="2"/>
          </p:cNvCxnSpPr>
          <p:nvPr/>
        </p:nvCxnSpPr>
        <p:spPr bwMode="auto">
          <a:xfrm flipV="1">
            <a:off x="5468938" y="5706194"/>
            <a:ext cx="2203450" cy="3143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Oval 97"/>
          <p:cNvSpPr>
            <a:spLocks noChangeArrowheads="1"/>
          </p:cNvSpPr>
          <p:nvPr/>
        </p:nvSpPr>
        <p:spPr bwMode="auto">
          <a:xfrm>
            <a:off x="7032625" y="4493344"/>
            <a:ext cx="1881188" cy="460375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Other CAs</a:t>
            </a:r>
          </a:p>
        </p:txBody>
      </p:sp>
      <p:sp>
        <p:nvSpPr>
          <p:cNvPr id="23" name="Oval 111"/>
          <p:cNvSpPr>
            <a:spLocks noChangeArrowheads="1"/>
          </p:cNvSpPr>
          <p:nvPr/>
        </p:nvSpPr>
        <p:spPr bwMode="auto">
          <a:xfrm>
            <a:off x="6116638" y="5334719"/>
            <a:ext cx="1517650" cy="471487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Manufacturing</a:t>
            </a:r>
          </a:p>
        </p:txBody>
      </p:sp>
      <p:cxnSp>
        <p:nvCxnSpPr>
          <p:cNvPr id="24" name="AutoShape 112"/>
          <p:cNvCxnSpPr>
            <a:cxnSpLocks noChangeShapeType="1"/>
            <a:stCxn id="9" idx="3"/>
            <a:endCxn id="22" idx="2"/>
          </p:cNvCxnSpPr>
          <p:nvPr/>
        </p:nvCxnSpPr>
        <p:spPr bwMode="auto">
          <a:xfrm flipV="1">
            <a:off x="5468938" y="4723531"/>
            <a:ext cx="1563687" cy="1296988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109"/>
          <p:cNvSpPr>
            <a:spLocks noChangeArrowheads="1"/>
          </p:cNvSpPr>
          <p:nvPr/>
        </p:nvSpPr>
        <p:spPr bwMode="auto">
          <a:xfrm>
            <a:off x="5846763" y="4685431"/>
            <a:ext cx="1414462" cy="5080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Swissmedic</a:t>
            </a:r>
          </a:p>
        </p:txBody>
      </p:sp>
      <p:cxnSp>
        <p:nvCxnSpPr>
          <p:cNvPr id="26" name="AutoShape 112"/>
          <p:cNvCxnSpPr>
            <a:cxnSpLocks noChangeShapeType="1"/>
            <a:stCxn id="9" idx="3"/>
            <a:endCxn id="27" idx="2"/>
          </p:cNvCxnSpPr>
          <p:nvPr/>
        </p:nvCxnSpPr>
        <p:spPr bwMode="auto">
          <a:xfrm flipV="1">
            <a:off x="5468938" y="4461594"/>
            <a:ext cx="787400" cy="1558925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rgbClr val="008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l 109"/>
          <p:cNvSpPr>
            <a:spLocks noChangeArrowheads="1"/>
          </p:cNvSpPr>
          <p:nvPr/>
        </p:nvSpPr>
        <p:spPr bwMode="auto">
          <a:xfrm>
            <a:off x="6256338" y="4207594"/>
            <a:ext cx="1414462" cy="5080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CH" altLang="de-DE" sz="1800" b="0"/>
              <a:t>Sponsor</a:t>
            </a:r>
          </a:p>
        </p:txBody>
      </p:sp>
    </p:spTree>
    <p:extLst>
      <p:ext uri="{BB962C8B-B14F-4D97-AF65-F5344CB8AC3E}">
        <p14:creationId xmlns:p14="http://schemas.microsoft.com/office/powerpoint/2010/main" val="60313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24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664804"/>
            <a:ext cx="8028892" cy="3708412"/>
          </a:xfrm>
        </p:spPr>
        <p:txBody>
          <a:bodyPr/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Swissmedic inspect clinical investigations</a:t>
            </a:r>
            <a:br>
              <a:rPr lang="en-GB" sz="1800" dirty="0" smtClean="0"/>
            </a:br>
            <a:endParaRPr lang="en-GB" sz="1800" dirty="0" smtClean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GB" sz="1800" dirty="0" smtClean="0"/>
              <a:t>Checks if activities are in line with</a:t>
            </a:r>
          </a:p>
          <a:p>
            <a:pPr marL="519750" lvl="1" indent="-285750"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GB" sz="1800" dirty="0" smtClean="0"/>
              <a:t>the approved clinical investigation plan (CIP)</a:t>
            </a:r>
          </a:p>
          <a:p>
            <a:pPr marL="519750" lvl="1" indent="-285750"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GB" sz="1800" dirty="0"/>
              <a:t>c</a:t>
            </a:r>
            <a:r>
              <a:rPr lang="en-GB" sz="1800" dirty="0" smtClean="0"/>
              <a:t>onditions imposed by ethics committees and Swissmedic</a:t>
            </a:r>
          </a:p>
          <a:p>
            <a:pPr marL="519750" lvl="1" indent="-285750"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GB" sz="1800" dirty="0"/>
              <a:t>n</a:t>
            </a:r>
            <a:r>
              <a:rPr lang="en-GB" sz="1800" dirty="0" smtClean="0"/>
              <a:t>ational requirements</a:t>
            </a:r>
            <a:br>
              <a:rPr lang="en-GB" sz="1800" dirty="0" smtClean="0"/>
            </a:br>
            <a:r>
              <a:rPr lang="en-US" sz="1800" dirty="0" smtClean="0"/>
              <a:t>Federal </a:t>
            </a:r>
            <a:r>
              <a:rPr lang="en-US" sz="1800" dirty="0"/>
              <a:t>Act on Research involving Human Beings (HRA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Ordinance </a:t>
            </a:r>
            <a:r>
              <a:rPr lang="en-US" sz="1800" dirty="0"/>
              <a:t>on Clinical Trails on Human Research (</a:t>
            </a:r>
            <a:r>
              <a:rPr lang="en-US" sz="1800" dirty="0" err="1"/>
              <a:t>ClinO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(explained by Swissmedic in an information sheet: </a:t>
            </a:r>
            <a:r>
              <a:rPr lang="en-US" sz="1800" dirty="0" smtClean="0">
                <a:solidFill>
                  <a:schemeClr val="accent1"/>
                </a:solidFill>
              </a:rPr>
              <a:t>BW510_00_001e_MB</a:t>
            </a:r>
            <a:r>
              <a:rPr lang="en-US" sz="18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)</a:t>
            </a:r>
          </a:p>
          <a:p>
            <a:pPr marL="519750" lvl="1" indent="-285750">
              <a:buClr>
                <a:schemeClr val="accent1"/>
              </a:buClr>
              <a:buFont typeface="Symbol" panose="05050102010706020507" pitchFamily="18" charset="2"/>
              <a:buChar char="-"/>
            </a:pPr>
            <a:r>
              <a:rPr lang="en-GB" sz="1800" dirty="0"/>
              <a:t>s</a:t>
            </a:r>
            <a:r>
              <a:rPr lang="en-GB" sz="1800" dirty="0" smtClean="0"/>
              <a:t>tandard </a:t>
            </a:r>
            <a:r>
              <a:rPr lang="en-GB" sz="1800" dirty="0"/>
              <a:t>EN ISO </a:t>
            </a:r>
            <a:r>
              <a:rPr lang="en-GB" sz="1800" dirty="0" smtClean="0"/>
              <a:t>14155</a:t>
            </a:r>
            <a:br>
              <a:rPr lang="en-GB" sz="1800" dirty="0" smtClean="0"/>
            </a:br>
            <a:endParaRPr lang="en-GB" sz="1800" dirty="0"/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We regularly see problems</a:t>
            </a:r>
            <a:endParaRPr lang="en-US" sz="1800" dirty="0"/>
          </a:p>
          <a:p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1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25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664804"/>
            <a:ext cx="7020324" cy="3708412"/>
          </a:xfrm>
        </p:spPr>
        <p:txBody>
          <a:bodyPr/>
          <a:lstStyle/>
          <a:p>
            <a:r>
              <a:rPr lang="en-GB" dirty="0" smtClean="0"/>
              <a:t>Pitfall: Monitoring (EN ISO 14155)</a:t>
            </a:r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628019" y="1919148"/>
            <a:ext cx="5940425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365125" defTabSz="762000">
              <a:spcBef>
                <a:spcPct val="20000"/>
              </a:spcBef>
              <a:tabLst>
                <a:tab pos="352425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 defTabSz="76200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 defTabSz="762000">
              <a:spcBef>
                <a:spcPct val="20000"/>
              </a:spcBef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 defTabSz="762000">
              <a:spcBef>
                <a:spcPct val="20000"/>
              </a:spcBef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 defTabSz="762000">
              <a:spcBef>
                <a:spcPct val="20000"/>
              </a:spcBef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52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en-GB" altLang="de-DE" sz="1000" b="0" dirty="0">
              <a:solidFill>
                <a:srgbClr val="EA0000"/>
              </a:solidFill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Clr>
                <a:srgbClr val="FF9933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altLang="de-DE" sz="1800" b="0" u="sng" dirty="0"/>
              <a:t>Critical</a:t>
            </a:r>
            <a:r>
              <a:rPr lang="en-GB" altLang="de-DE" sz="1800" b="0" dirty="0"/>
              <a:t> for conforming to risk management duties (especially in pre-market trials!) and for successful conduct of a </a:t>
            </a:r>
            <a:r>
              <a:rPr lang="en-GB" altLang="de-DE" sz="1800" b="0" dirty="0" smtClean="0"/>
              <a:t>trial</a:t>
            </a:r>
            <a:endParaRPr lang="en-GB" altLang="de-DE" sz="1800" b="0" dirty="0"/>
          </a:p>
          <a:p>
            <a:pPr>
              <a:spcBef>
                <a:spcPct val="0"/>
              </a:spcBef>
              <a:spcAft>
                <a:spcPct val="50000"/>
              </a:spcAft>
              <a:buClr>
                <a:srgbClr val="FF9933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altLang="de-DE" sz="1800" b="0" dirty="0"/>
              <a:t>Cost intensive activities, foresee sufficient </a:t>
            </a:r>
            <a:r>
              <a:rPr lang="en-GB" altLang="de-DE" sz="1800" b="0" dirty="0" smtClean="0"/>
              <a:t>resources</a:t>
            </a:r>
            <a:endParaRPr lang="en-GB" altLang="de-DE" sz="1800" b="0" dirty="0"/>
          </a:p>
          <a:p>
            <a:pPr>
              <a:spcBef>
                <a:spcPct val="0"/>
              </a:spcBef>
              <a:spcAft>
                <a:spcPct val="50000"/>
              </a:spcAft>
              <a:buClr>
                <a:srgbClr val="FF9933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altLang="de-DE" sz="1800" b="0" dirty="0"/>
              <a:t>Describe monitoring details (in the protocol or in a monitoring plan), including % of source data </a:t>
            </a:r>
            <a:r>
              <a:rPr lang="en-GB" altLang="de-DE" sz="1800" b="0" dirty="0" smtClean="0"/>
              <a:t>verification</a:t>
            </a:r>
            <a:r>
              <a:rPr lang="en-GB" altLang="de-DE" sz="1800" b="0" dirty="0" smtClean="0">
                <a:sym typeface="Wingdings" panose="05000000000000000000" pitchFamily="2" charset="2"/>
              </a:rPr>
              <a:t> </a:t>
            </a:r>
            <a:endParaRPr lang="en-GB" altLang="de-DE" sz="1800" b="0" dirty="0">
              <a:sym typeface="Wingdings" panose="05000000000000000000" pitchFamily="2" charset="2"/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Clr>
                <a:srgbClr val="FF9933"/>
              </a:buClr>
              <a:buSzPct val="200000"/>
              <a:buFont typeface="Wingdings" panose="05000000000000000000" pitchFamily="2" charset="2"/>
              <a:buNone/>
            </a:pPr>
            <a:r>
              <a:rPr lang="en-GB" altLang="de-DE" sz="1800" b="0" dirty="0">
                <a:sym typeface="Wingdings" panose="05000000000000000000" pitchFamily="2" charset="2"/>
              </a:rPr>
              <a:t>      Especially in pre-market trials: keep checking that CRF’s are promptly filled in. Promptly carry out plausibility checking of CRF. In case of need, retrain investigators AND monitors</a:t>
            </a:r>
            <a:r>
              <a:rPr lang="en-GB" altLang="de-DE" sz="1800" b="0" i="1" dirty="0">
                <a:sym typeface="Wingdings" panose="05000000000000000000" pitchFamily="2" charset="2"/>
              </a:rPr>
              <a:t>.</a:t>
            </a:r>
            <a:br>
              <a:rPr lang="en-GB" altLang="de-DE" sz="1800" b="0" i="1" dirty="0">
                <a:sym typeface="Wingdings" panose="05000000000000000000" pitchFamily="2" charset="2"/>
              </a:rPr>
            </a:br>
            <a:r>
              <a:rPr lang="en-GB" altLang="de-DE" sz="1800" b="0" i="1" dirty="0">
                <a:sym typeface="Wingdings" panose="05000000000000000000" pitchFamily="2" charset="2"/>
              </a:rPr>
              <a:t>Periodically check your risk analysis based on CRF data and monitoring results. Take action if necessary.</a:t>
            </a:r>
            <a:r>
              <a:rPr lang="en-GB" altLang="de-DE" sz="1800" b="0" i="1" dirty="0">
                <a:solidFill>
                  <a:srgbClr val="99CCFF"/>
                </a:solidFill>
                <a:sym typeface="Wingdings" panose="05000000000000000000" pitchFamily="2" charset="2"/>
              </a:rPr>
              <a:t> </a:t>
            </a:r>
            <a:endParaRPr lang="en-GB" altLang="de-DE" sz="1600" b="0" dirty="0"/>
          </a:p>
          <a:p>
            <a:pPr>
              <a:spcBef>
                <a:spcPct val="0"/>
              </a:spcBef>
              <a:spcAft>
                <a:spcPct val="50000"/>
              </a:spcAft>
              <a:buClr>
                <a:srgbClr val="FF9933"/>
              </a:buClr>
              <a:buSzPct val="200000"/>
              <a:buFont typeface="Wingdings" panose="05000000000000000000" pitchFamily="2" charset="2"/>
              <a:buChar char="§"/>
            </a:pPr>
            <a:r>
              <a:rPr lang="en-GB" altLang="de-DE" sz="1800" b="0" dirty="0"/>
              <a:t>If you use a CRO: Carry out sponsor audits</a:t>
            </a:r>
          </a:p>
        </p:txBody>
      </p:sp>
    </p:spTree>
    <p:extLst>
      <p:ext uri="{BB962C8B-B14F-4D97-AF65-F5344CB8AC3E}">
        <p14:creationId xmlns:p14="http://schemas.microsoft.com/office/powerpoint/2010/main" val="9390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26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1664804"/>
            <a:ext cx="7020324" cy="3708412"/>
          </a:xfrm>
        </p:spPr>
        <p:txBody>
          <a:bodyPr/>
          <a:lstStyle/>
          <a:p>
            <a:r>
              <a:rPr lang="en-GB" dirty="0" smtClean="0"/>
              <a:t>Pitfall: Case report forms (EN ISO 14155)</a:t>
            </a:r>
            <a:endParaRPr lang="en-GB" dirty="0"/>
          </a:p>
        </p:txBody>
      </p:sp>
      <p:sp>
        <p:nvSpPr>
          <p:cNvPr id="5" name="Rechteck 4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59732" y="2457908"/>
            <a:ext cx="6355618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234000" rtl="0" eaLnBrk="1" fontAlgn="base" latinLnBrk="0" hangingPunct="1">
              <a:lnSpc>
                <a:spcPts val="2100"/>
              </a:lnSpc>
              <a:spcBef>
                <a:spcPts val="48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de-DE"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4000" indent="-234000" algn="l" defTabSz="234000" rtl="0" eaLnBrk="1" fontAlgn="base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>
                <a:srgbClr val="5D85AA"/>
              </a:buClr>
              <a:buSzPct val="90000"/>
              <a:buFont typeface="Arial" pitchFamily="34" charset="0"/>
              <a:buChar char="●"/>
              <a:defRPr lang="en-GB" sz="2000" b="0" noProof="0" dirty="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 marL="468000" marR="0" indent="-234000" algn="l" defTabSz="234000" rtl="0" eaLnBrk="1" fontAlgn="base" latinLnBrk="0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>
                <a:srgbClr val="5D85AA"/>
              </a:buClr>
              <a:buSzTx/>
              <a:buFont typeface="Arial" pitchFamily="34" charset="0"/>
              <a:buChar char="•"/>
              <a:tabLst/>
              <a:defRPr lang="en-GB" sz="2000" dirty="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 marL="702000" marR="0" indent="-234000" algn="l" defTabSz="234000" rtl="0" eaLnBrk="1" fontAlgn="base" latinLnBrk="0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lang="en-GB" sz="2000" dirty="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 marL="936000" indent="-234000" algn="l" defTabSz="234000" rtl="0" eaLnBrk="1" fontAlgn="base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Font typeface="Arial" pitchFamily="34" charset="0"/>
              <a:buChar char="◦"/>
              <a:defRPr lang="en-GB" sz="2000" dirty="0" smtClean="0">
                <a:solidFill>
                  <a:schemeClr val="tx1"/>
                </a:solidFill>
                <a:latin typeface="+mn-lt"/>
                <a:ea typeface="+mn-ea"/>
              </a:defRPr>
            </a:lvl5pPr>
            <a:lvl6pPr marL="1170000" marR="0" indent="-234000" algn="l" defTabSz="234000" rtl="0" eaLnBrk="1" fontAlgn="base" latinLnBrk="0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ClrTx/>
              <a:buSzTx/>
              <a:buFont typeface="Symbol" pitchFamily="18" charset="2"/>
              <a:buChar char="-"/>
              <a:tabLst/>
              <a:defRPr lang="en-GB" sz="2000" baseline="0" dirty="0" smtClean="0">
                <a:solidFill>
                  <a:schemeClr val="tx1"/>
                </a:solidFill>
                <a:latin typeface="+mn-lt"/>
                <a:ea typeface="+mn-ea"/>
              </a:defRPr>
            </a:lvl6pPr>
            <a:lvl7pPr marL="1404000" indent="-234000" algn="l" rtl="0" eaLnBrk="1" fontAlgn="base" hangingPunct="1">
              <a:lnSpc>
                <a:spcPts val="2150"/>
              </a:lnSpc>
              <a:spcBef>
                <a:spcPts val="44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352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10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>
              <a:spcBef>
                <a:spcPct val="4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de-DE" kern="0" dirty="0" smtClean="0"/>
              <a:t>Contents according to EN ISO 14155</a:t>
            </a:r>
          </a:p>
          <a:p>
            <a:pPr marL="342900" indent="-342900">
              <a:spcBef>
                <a:spcPct val="4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de-DE" kern="0" dirty="0" smtClean="0"/>
              <a:t>Be careful: These forms not only serve for collection and transmission of information needed by the sponsor. </a:t>
            </a:r>
            <a:br>
              <a:rPr lang="en-GB" altLang="de-DE" kern="0" dirty="0" smtClean="0"/>
            </a:br>
            <a:r>
              <a:rPr lang="en-GB" altLang="de-DE" u="sng" kern="0" dirty="0" smtClean="0"/>
              <a:t>They are also critical for correct guidance of investigators during the clinical trial.</a:t>
            </a:r>
          </a:p>
          <a:p>
            <a:pPr marL="342900" indent="-342900">
              <a:spcBef>
                <a:spcPct val="40000"/>
              </a:spcBef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GB" altLang="de-DE" kern="0" dirty="0" smtClean="0"/>
              <a:t>As a sponsor of pre-market clinical investigations, you have to assure an adequate </a:t>
            </a:r>
            <a:r>
              <a:rPr lang="en-GB" altLang="de-DE" kern="0" dirty="0" smtClean="0">
                <a:solidFill>
                  <a:srgbClr val="33CC33"/>
                </a:solidFill>
              </a:rPr>
              <a:t>Risk Management (!). </a:t>
            </a:r>
            <a:r>
              <a:rPr lang="en-GB" altLang="de-DE" kern="0" dirty="0" smtClean="0"/>
              <a:t>This includes a correct implementation of the protocol on site and a prompt documentation, collection and analysis of corresponding data, including forwarding reportable events to ethics committees and Swissmedic.</a:t>
            </a:r>
          </a:p>
        </p:txBody>
      </p:sp>
    </p:spTree>
    <p:extLst>
      <p:ext uri="{BB962C8B-B14F-4D97-AF65-F5344CB8AC3E}">
        <p14:creationId xmlns:p14="http://schemas.microsoft.com/office/powerpoint/2010/main" val="3865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27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51620" y="1412776"/>
            <a:ext cx="7452828" cy="3888432"/>
          </a:xfrm>
        </p:spPr>
        <p:txBody>
          <a:bodyPr/>
          <a:lstStyle/>
          <a:p>
            <a:r>
              <a:rPr lang="en-GB" sz="1800" dirty="0" smtClean="0"/>
              <a:t>Critical contents of CRF</a:t>
            </a:r>
            <a:endParaRPr lang="en-GB" sz="1800" dirty="0"/>
          </a:p>
          <a:p>
            <a:pPr marL="342900" indent="-342900"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GB" altLang="de-DE" sz="1800" dirty="0"/>
              <a:t>Checklist listing all inclusion and exclusion criteria.</a:t>
            </a:r>
          </a:p>
          <a:p>
            <a:pPr marL="342900" indent="-342900">
              <a:spcBef>
                <a:spcPct val="400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GB" altLang="de-DE" sz="1800" dirty="0"/>
              <a:t>Foresee a checkbox concerning Averse Events and device problems for all visits.  </a:t>
            </a:r>
            <a:r>
              <a:rPr lang="en-GB" altLang="de-DE" sz="1600" dirty="0" smtClean="0">
                <a:solidFill>
                  <a:srgbClr val="0070C0"/>
                </a:solidFill>
              </a:rPr>
              <a:t>(</a:t>
            </a:r>
            <a:r>
              <a:rPr lang="en-GB" altLang="de-DE" sz="1600" dirty="0">
                <a:solidFill>
                  <a:srgbClr val="0070C0"/>
                </a:solidFill>
              </a:rPr>
              <a:t>YES / </a:t>
            </a:r>
            <a:r>
              <a:rPr lang="en-GB" altLang="de-DE" sz="1600" dirty="0" smtClean="0">
                <a:solidFill>
                  <a:srgbClr val="0070C0"/>
                </a:solidFill>
              </a:rPr>
              <a:t>NO, reference </a:t>
            </a:r>
            <a:r>
              <a:rPr lang="en-GB" altLang="de-DE" sz="1600" dirty="0">
                <a:solidFill>
                  <a:srgbClr val="0070C0"/>
                </a:solidFill>
              </a:rPr>
              <a:t>to the „Adverse events reporting form“)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GB" altLang="de-DE" sz="1800" dirty="0"/>
              <a:t>„Adverse events reporting form“: In addition to the description of the adverse event and measures taken, do not forget to collect the following information</a:t>
            </a:r>
            <a:r>
              <a:rPr lang="en-GB" altLang="de-DE" sz="1800" dirty="0" smtClean="0"/>
              <a:t>.</a:t>
            </a:r>
            <a:r>
              <a:rPr lang="en-GB" altLang="de-DE" sz="1800" dirty="0"/>
              <a:t/>
            </a:r>
            <a:br>
              <a:rPr lang="en-GB" altLang="de-DE" sz="1800" dirty="0"/>
            </a:br>
            <a:r>
              <a:rPr lang="en-GB" altLang="de-DE" sz="1800" dirty="0"/>
              <a:t>a) Criteria defining </a:t>
            </a:r>
            <a:r>
              <a:rPr lang="en-GB" altLang="de-DE" sz="1800" dirty="0" smtClean="0"/>
              <a:t>serious cases (checkbox</a:t>
            </a:r>
            <a:r>
              <a:rPr lang="en-GB" altLang="de-DE" sz="1800" dirty="0"/>
              <a:t>!).</a:t>
            </a:r>
            <a:br>
              <a:rPr lang="en-GB" altLang="de-DE" sz="1800" dirty="0"/>
            </a:br>
            <a:r>
              <a:rPr lang="en-GB" altLang="de-DE" sz="1500" dirty="0">
                <a:solidFill>
                  <a:srgbClr val="0070C0"/>
                </a:solidFill>
              </a:rPr>
              <a:t>       - death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- life-threatening illness or injury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- permanent impairment of a body structure or a body function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- hospitalisation or prolonged hospitalisation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- medical intervention (including medication) or surgical intervention 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  to prevent life-threatening illness or injury or permanent impairment to 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   a body structure or a body function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- foetal distress, foetal death, congenital abnormality, birth defect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       - </a:t>
            </a:r>
            <a:r>
              <a:rPr lang="en-GB" altLang="de-DE" sz="1500" dirty="0" smtClean="0">
                <a:solidFill>
                  <a:srgbClr val="0070C0"/>
                </a:solidFill>
              </a:rPr>
              <a:t>for device deficiencies, deficiencies  </a:t>
            </a:r>
            <a:r>
              <a:rPr lang="en-GB" altLang="de-DE" sz="1500" dirty="0">
                <a:solidFill>
                  <a:srgbClr val="0070C0"/>
                </a:solidFill>
              </a:rPr>
              <a:t>that might have led to a serious </a:t>
            </a:r>
            <a:r>
              <a:rPr lang="en-GB" altLang="de-DE" sz="1500" dirty="0" smtClean="0">
                <a:solidFill>
                  <a:srgbClr val="0070C0"/>
                </a:solidFill>
              </a:rPr>
              <a:t/>
            </a:r>
            <a:br>
              <a:rPr lang="en-GB" altLang="de-DE" sz="1500" dirty="0" smtClean="0">
                <a:solidFill>
                  <a:srgbClr val="0070C0"/>
                </a:solidFill>
              </a:rPr>
            </a:br>
            <a:r>
              <a:rPr lang="en-GB" altLang="de-DE" sz="1500" dirty="0" smtClean="0">
                <a:solidFill>
                  <a:srgbClr val="0070C0"/>
                </a:solidFill>
              </a:rPr>
              <a:t>         adverse </a:t>
            </a:r>
            <a:r>
              <a:rPr lang="en-GB" altLang="de-DE" sz="1500" dirty="0">
                <a:solidFill>
                  <a:srgbClr val="0070C0"/>
                </a:solidFill>
              </a:rPr>
              <a:t>event if </a:t>
            </a:r>
            <a:r>
              <a:rPr lang="en-GB" altLang="de-DE" sz="1500" dirty="0" smtClean="0">
                <a:solidFill>
                  <a:srgbClr val="0070C0"/>
                </a:solidFill>
              </a:rPr>
              <a:t>suitable </a:t>
            </a:r>
            <a:r>
              <a:rPr lang="en-GB" altLang="de-DE" sz="1500" dirty="0">
                <a:solidFill>
                  <a:srgbClr val="0070C0"/>
                </a:solidFill>
              </a:rPr>
              <a:t>action had not been taken, or intervention </a:t>
            </a:r>
            <a:r>
              <a:rPr lang="en-GB" altLang="de-DE" sz="1500" dirty="0" smtClean="0">
                <a:solidFill>
                  <a:srgbClr val="0070C0"/>
                </a:solidFill>
              </a:rPr>
              <a:t>had</a:t>
            </a:r>
            <a:br>
              <a:rPr lang="en-GB" altLang="de-DE" sz="1500" dirty="0" smtClean="0">
                <a:solidFill>
                  <a:srgbClr val="0070C0"/>
                </a:solidFill>
              </a:rPr>
            </a:br>
            <a:r>
              <a:rPr lang="en-GB" altLang="de-DE" sz="1500" dirty="0" smtClean="0">
                <a:solidFill>
                  <a:srgbClr val="0070C0"/>
                </a:solidFill>
              </a:rPr>
              <a:t>         </a:t>
            </a:r>
            <a:r>
              <a:rPr lang="en-GB" altLang="de-DE" sz="1500" dirty="0">
                <a:solidFill>
                  <a:srgbClr val="0070C0"/>
                </a:solidFill>
              </a:rPr>
              <a:t>not been made, </a:t>
            </a:r>
            <a:r>
              <a:rPr lang="en-GB" altLang="de-DE" sz="1500" dirty="0" smtClean="0">
                <a:solidFill>
                  <a:srgbClr val="0070C0"/>
                </a:solidFill>
              </a:rPr>
              <a:t>or </a:t>
            </a:r>
            <a:r>
              <a:rPr lang="en-GB" altLang="de-DE" sz="1500" dirty="0">
                <a:solidFill>
                  <a:srgbClr val="0070C0"/>
                </a:solidFill>
              </a:rPr>
              <a:t>if circumstances had been less fortunate.</a:t>
            </a:r>
          </a:p>
          <a:p>
            <a:endParaRPr lang="en-GB" sz="1800" dirty="0"/>
          </a:p>
        </p:txBody>
      </p:sp>
      <p:sp>
        <p:nvSpPr>
          <p:cNvPr id="5" name="Rechteck 4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39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28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51620" y="2816932"/>
            <a:ext cx="7452828" cy="3888432"/>
          </a:xfrm>
        </p:spPr>
        <p:txBody>
          <a:bodyPr/>
          <a:lstStyle/>
          <a:p>
            <a:pPr marL="627063">
              <a:spcBef>
                <a:spcPct val="50000"/>
              </a:spcBef>
            </a:pPr>
            <a:r>
              <a:rPr lang="en-GB" altLang="de-DE" sz="1800" dirty="0"/>
              <a:t> b) The investigators views on whether the event could be </a:t>
            </a:r>
            <a:r>
              <a:rPr lang="en-GB" altLang="de-DE" sz="1800" dirty="0" smtClean="0"/>
              <a:t>device</a:t>
            </a:r>
            <a:br>
              <a:rPr lang="en-GB" altLang="de-DE" sz="1800" dirty="0" smtClean="0"/>
            </a:br>
            <a:r>
              <a:rPr lang="en-GB" altLang="de-DE" sz="1800" dirty="0" smtClean="0"/>
              <a:t>      </a:t>
            </a:r>
            <a:r>
              <a:rPr lang="en-GB" altLang="de-DE" sz="1800" dirty="0"/>
              <a:t>related </a:t>
            </a:r>
            <a:r>
              <a:rPr lang="en-GB" altLang="de-DE" sz="1800" dirty="0" smtClean="0"/>
              <a:t>or related </a:t>
            </a:r>
            <a:r>
              <a:rPr lang="en-GB" altLang="de-DE" sz="1800" dirty="0"/>
              <a:t>to procedures performed during the </a:t>
            </a:r>
            <a:r>
              <a:rPr lang="en-GB" altLang="de-DE" sz="1800" dirty="0" smtClean="0"/>
              <a:t>clinical</a:t>
            </a:r>
            <a:br>
              <a:rPr lang="en-GB" altLang="de-DE" sz="1800" dirty="0" smtClean="0"/>
            </a:br>
            <a:r>
              <a:rPr lang="en-GB" altLang="de-DE" sz="1800" dirty="0" smtClean="0"/>
              <a:t>      </a:t>
            </a:r>
            <a:r>
              <a:rPr lang="en-GB" altLang="de-DE" sz="1800" dirty="0"/>
              <a:t>investigation. </a:t>
            </a:r>
            <a:endParaRPr lang="en-GB" altLang="de-DE" sz="1800" dirty="0">
              <a:solidFill>
                <a:srgbClr val="0070C0"/>
              </a:solidFill>
            </a:endParaRPr>
          </a:p>
          <a:p>
            <a:pPr marL="342900" indent="-342900">
              <a:spcBef>
                <a:spcPct val="5000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GB" altLang="de-DE" sz="1800" dirty="0"/>
              <a:t>Peculiarities of measurements foreseen by the protocol. </a:t>
            </a:r>
            <a:br>
              <a:rPr lang="en-GB" altLang="de-DE" sz="1800" dirty="0"/>
            </a:br>
            <a:r>
              <a:rPr lang="en-GB" altLang="de-DE" sz="1500" dirty="0">
                <a:solidFill>
                  <a:srgbClr val="0070C0"/>
                </a:solidFill>
              </a:rPr>
              <a:t>(e.g. intraocular pressure „with </a:t>
            </a:r>
            <a:r>
              <a:rPr lang="en-GB" altLang="de-DE" sz="1500" dirty="0" err="1">
                <a:solidFill>
                  <a:srgbClr val="0070C0"/>
                </a:solidFill>
              </a:rPr>
              <a:t>Goldmann</a:t>
            </a:r>
            <a:r>
              <a:rPr lang="en-GB" altLang="de-DE" sz="1500" dirty="0">
                <a:solidFill>
                  <a:srgbClr val="0070C0"/>
                </a:solidFill>
              </a:rPr>
              <a:t>-Tonometer“, </a:t>
            </a:r>
            <a:br>
              <a:rPr lang="en-GB" altLang="de-DE" sz="1500" dirty="0">
                <a:solidFill>
                  <a:srgbClr val="0070C0"/>
                </a:solidFill>
              </a:rPr>
            </a:br>
            <a:r>
              <a:rPr lang="en-GB" altLang="de-DE" sz="1500" dirty="0">
                <a:solidFill>
                  <a:srgbClr val="0070C0"/>
                </a:solidFill>
              </a:rPr>
              <a:t>X-Ray „according special protocol A1“).</a:t>
            </a:r>
          </a:p>
          <a:p>
            <a:pPr marL="342900" indent="-342900">
              <a:spcBef>
                <a:spcPct val="5000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GB" altLang="de-DE" sz="1800" dirty="0"/>
              <a:t>Documents to be annexed (e.g. patient satisfaction questionnaire).</a:t>
            </a:r>
          </a:p>
          <a:p>
            <a:pPr marL="342900" indent="-342900">
              <a:spcBef>
                <a:spcPct val="50000"/>
              </a:spcBef>
              <a:buClr>
                <a:schemeClr val="tx1"/>
              </a:buClr>
              <a:buFont typeface="+mj-lt"/>
              <a:buAutoNum type="arabicPeriod" startAt="4"/>
            </a:pPr>
            <a:r>
              <a:rPr lang="en-GB" altLang="de-DE" sz="1800" dirty="0"/>
              <a:t>Mention exact follow-up deadlines, especially when not in line with daily routine. </a:t>
            </a:r>
            <a:br>
              <a:rPr lang="en-GB" altLang="de-DE" sz="1800" dirty="0"/>
            </a:br>
            <a:r>
              <a:rPr lang="en-GB" altLang="de-DE" sz="1500" dirty="0">
                <a:solidFill>
                  <a:srgbClr val="0070C0"/>
                </a:solidFill>
              </a:rPr>
              <a:t>(„Follow-up visit after 30-days “ is better than „2nd follow-up visit“)</a:t>
            </a:r>
            <a:endParaRPr lang="en-GB" sz="1500" dirty="0"/>
          </a:p>
        </p:txBody>
      </p:sp>
      <p:sp>
        <p:nvSpPr>
          <p:cNvPr id="5" name="Rechteck 4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2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29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 smtClean="0">
                <a:solidFill>
                  <a:schemeClr val="bg1"/>
                </a:solidFill>
              </a:rPr>
              <a:t>5. Pitfalls, real life examples</a:t>
            </a:r>
            <a:endParaRPr lang="de-CH" b="1" dirty="0">
              <a:solidFill>
                <a:schemeClr val="bg1"/>
              </a:solidFill>
            </a:endParaRPr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>
          <a:xfrm>
            <a:off x="683568" y="1664804"/>
            <a:ext cx="7020324" cy="3708412"/>
          </a:xfrm>
        </p:spPr>
        <p:txBody>
          <a:bodyPr/>
          <a:lstStyle/>
          <a:p>
            <a:r>
              <a:rPr lang="en-GB" dirty="0" smtClean="0"/>
              <a:t>Pitfall: “SAE” (EN ISO 14155, MEDDEV 2.7/3, </a:t>
            </a:r>
            <a:r>
              <a:rPr lang="en-GB" dirty="0" err="1" smtClean="0"/>
              <a:t>ClinO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835696" y="2012652"/>
            <a:ext cx="6984454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25" indent="-365125" defTabSz="762000">
              <a:spcBef>
                <a:spcPct val="20000"/>
              </a:spcBef>
              <a:tabLst>
                <a:tab pos="381000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 defTabSz="76200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 defTabSz="762000">
              <a:spcBef>
                <a:spcPct val="20000"/>
              </a:spcBef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 defTabSz="762000">
              <a:spcBef>
                <a:spcPct val="20000"/>
              </a:spcBef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 defTabSz="762000">
              <a:spcBef>
                <a:spcPct val="20000"/>
              </a:spcBef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81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en-GB" altLang="de-DE" sz="1800" b="0" dirty="0">
              <a:solidFill>
                <a:srgbClr val="EA0000"/>
              </a:solidFill>
            </a:endParaRP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altLang="de-DE" sz="1600" b="0" dirty="0"/>
              <a:t>Be careful: Even experienced investigators commonly use wrong criteria for </a:t>
            </a:r>
            <a:r>
              <a:rPr lang="en-GB" altLang="de-DE" sz="1600" b="0" dirty="0" smtClean="0"/>
              <a:t>serious adverse event delimitation </a:t>
            </a:r>
            <a:r>
              <a:rPr lang="en-GB" altLang="de-DE" sz="1600" b="0" dirty="0"/>
              <a:t>(incl. in Data Safety Management Boards!).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altLang="de-DE" sz="1600" b="0" dirty="0"/>
              <a:t>Fully integrate valid criteria in your CRF. Recall these criteria to DSMC members, draw their attention to difference compared to pharma-studies.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altLang="de-DE" sz="1600" b="0" dirty="0"/>
              <a:t>Be careful, there is a temporary mismatch between SAE definitions in EN ISO 14155 and </a:t>
            </a:r>
            <a:r>
              <a:rPr lang="en-GB" altLang="de-DE" sz="1600" b="0" dirty="0" smtClean="0"/>
              <a:t>the legal texts: </a:t>
            </a:r>
            <a:r>
              <a:rPr lang="en-GB" altLang="de-DE" sz="1600" b="0" dirty="0"/>
              <a:t>Do not forget device deficiencies.</a:t>
            </a:r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altLang="de-DE" sz="1600" b="0" dirty="0"/>
              <a:t>Pre-market clinical trials: Closely monitor adverse events reporting and the correct delimitation of SAE. If you use a DSMB make sure they adhere to the SAE-definition </a:t>
            </a:r>
            <a:r>
              <a:rPr lang="en-GB" altLang="de-DE" sz="1600" b="0" dirty="0" smtClean="0"/>
              <a:t>for clinical investigations of medical devices. </a:t>
            </a:r>
            <a:endParaRPr lang="en-GB" altLang="de-DE" sz="1600" b="0" dirty="0"/>
          </a:p>
          <a:p>
            <a:pPr>
              <a:spcBef>
                <a:spcPct val="0"/>
              </a:spcBef>
              <a:spcAft>
                <a:spcPct val="50000"/>
              </a:spcAft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altLang="de-DE" sz="1600" b="0" dirty="0"/>
              <a:t>Check your risk analysis according to SAE-reports. Temporarily stop a trial if necessary.</a:t>
            </a:r>
          </a:p>
        </p:txBody>
      </p:sp>
    </p:spTree>
    <p:extLst>
      <p:ext uri="{BB962C8B-B14F-4D97-AF65-F5344CB8AC3E}">
        <p14:creationId xmlns:p14="http://schemas.microsoft.com/office/powerpoint/2010/main" val="48957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3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205038"/>
            <a:ext cx="6337300" cy="3708400"/>
          </a:xfrm>
        </p:spPr>
        <p:txBody>
          <a:bodyPr/>
          <a:lstStyle/>
          <a:p>
            <a:r>
              <a:rPr lang="en-GB" altLang="de-DE" sz="3000" b="0" dirty="0" smtClean="0"/>
              <a:t>1.  Introduction</a:t>
            </a:r>
          </a:p>
          <a:p>
            <a:pPr eaLnBrk="1" hangingPunct="1"/>
            <a:endParaRPr lang="en-GB" altLang="de-DE" sz="2000" b="0" dirty="0" smtClean="0"/>
          </a:p>
          <a:p>
            <a:pPr eaLnBrk="1" hangingPunct="1"/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algn="ctr" eaLnBrk="1" hangingPunct="1"/>
            <a:endParaRPr lang="en-GB" altLang="de-DE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43436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C4B3D8E5-0C50-4FC5-BD50-AA005B37EF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30</a:t>
            </a:fld>
            <a:endParaRPr lang="de-DE" altLang="de-DE" sz="900" b="0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Inhaltsplatzhalter 1"/>
          <p:cNvSpPr>
            <a:spLocks noGrp="1"/>
          </p:cNvSpPr>
          <p:nvPr>
            <p:ph idx="1"/>
          </p:nvPr>
        </p:nvSpPr>
        <p:spPr>
          <a:xfrm>
            <a:off x="683568" y="2564904"/>
            <a:ext cx="7020324" cy="3708412"/>
          </a:xfrm>
        </p:spPr>
        <p:txBody>
          <a:bodyPr/>
          <a:lstStyle/>
          <a:p>
            <a:pPr algn="ctr"/>
            <a:r>
              <a:rPr lang="en-GB" b="1" dirty="0" smtClean="0"/>
              <a:t>Thank you for your attention</a:t>
            </a:r>
          </a:p>
          <a:p>
            <a:pPr algn="ctr"/>
            <a:endParaRPr lang="en-GB" b="1" dirty="0"/>
          </a:p>
          <a:p>
            <a:pPr algn="ctr"/>
            <a:endParaRPr lang="en-GB" b="1" dirty="0" smtClean="0"/>
          </a:p>
          <a:p>
            <a:pPr algn="ctr"/>
            <a:endParaRPr lang="en-GB" b="1" dirty="0" smtClean="0"/>
          </a:p>
          <a:p>
            <a:pPr algn="ctr"/>
            <a:endParaRPr lang="en-GB" b="1" dirty="0"/>
          </a:p>
          <a:p>
            <a:pPr algn="ctr"/>
            <a:r>
              <a:rPr lang="en-GB" sz="11500" b="1" dirty="0" smtClean="0">
                <a:sym typeface="Wingdings" panose="05000000000000000000" pitchFamily="2" charset="2"/>
              </a:rPr>
              <a:t></a:t>
            </a:r>
            <a:endParaRPr lang="en-GB" sz="11500" b="1" dirty="0"/>
          </a:p>
        </p:txBody>
      </p:sp>
    </p:spTree>
    <p:extLst>
      <p:ext uri="{BB962C8B-B14F-4D97-AF65-F5344CB8AC3E}">
        <p14:creationId xmlns:p14="http://schemas.microsoft.com/office/powerpoint/2010/main" val="426619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60AF2519-B707-4209-ABF7-5FE1118670F5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4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59910"/>
            <a:ext cx="3695700" cy="4114800"/>
          </a:xfrm>
        </p:spPr>
        <p:txBody>
          <a:bodyPr/>
          <a:lstStyle/>
          <a:p>
            <a:pPr marL="0" indent="0" eaLnBrk="1" hangingPunct="1"/>
            <a:endParaRPr lang="de-CH" altLang="de-DE" sz="1600" dirty="0" smtClean="0"/>
          </a:p>
          <a:p>
            <a:pPr marL="0" indent="0" eaLnBrk="1" hangingPunct="1">
              <a:buFontTx/>
              <a:buChar char="•"/>
            </a:pPr>
            <a:endParaRPr lang="de-CH" altLang="de-DE" sz="1600" dirty="0" smtClean="0"/>
          </a:p>
        </p:txBody>
      </p:sp>
      <p:sp>
        <p:nvSpPr>
          <p:cNvPr id="12293" name="Textfeld 5"/>
          <p:cNvSpPr txBox="1">
            <a:spLocks noChangeArrowheads="1"/>
          </p:cNvSpPr>
          <p:nvPr/>
        </p:nvSpPr>
        <p:spPr bwMode="auto">
          <a:xfrm>
            <a:off x="684213" y="1465411"/>
            <a:ext cx="47420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000" dirty="0" smtClean="0">
                <a:solidFill>
                  <a:srgbClr val="0000CC"/>
                </a:solidFill>
              </a:rPr>
              <a:t>The Swiss medical technology sector</a:t>
            </a:r>
            <a:endParaRPr lang="en-GB" altLang="de-DE" sz="2000" dirty="0">
              <a:solidFill>
                <a:srgbClr val="0000CC"/>
              </a:solidFill>
            </a:endParaRPr>
          </a:p>
        </p:txBody>
      </p:sp>
      <p:sp>
        <p:nvSpPr>
          <p:cNvPr id="12294" name="Textfeld 6"/>
          <p:cNvSpPr txBox="1">
            <a:spLocks noChangeArrowheads="1"/>
          </p:cNvSpPr>
          <p:nvPr/>
        </p:nvSpPr>
        <p:spPr bwMode="auto">
          <a:xfrm>
            <a:off x="684213" y="2568642"/>
            <a:ext cx="242887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1800" b="0" dirty="0" smtClean="0"/>
              <a:t>- 1,350 companies</a:t>
            </a:r>
            <a:br>
              <a:rPr lang="en-GB" altLang="de-DE" sz="1800" b="0" dirty="0" smtClean="0"/>
            </a:br>
            <a:endParaRPr lang="en-GB" altLang="de-DE" sz="600" b="0" dirty="0" smtClean="0"/>
          </a:p>
          <a:p>
            <a:pPr>
              <a:spcBef>
                <a:spcPct val="0"/>
              </a:spcBef>
            </a:pPr>
            <a:r>
              <a:rPr lang="en-GB" altLang="de-DE" sz="1800" b="0" dirty="0" smtClean="0"/>
              <a:t>- 54,500 collaborators</a:t>
            </a:r>
            <a:br>
              <a:rPr lang="en-GB" altLang="de-DE" sz="1800" b="0" dirty="0" smtClean="0"/>
            </a:br>
            <a:r>
              <a:rPr lang="en-GB" altLang="de-DE" sz="600" b="0" dirty="0" smtClean="0"/>
              <a:t/>
            </a:r>
            <a:br>
              <a:rPr lang="en-GB" altLang="de-DE" sz="600" b="0" dirty="0" smtClean="0"/>
            </a:br>
            <a:r>
              <a:rPr lang="en-GB" altLang="de-DE" sz="1800" b="0" dirty="0" smtClean="0"/>
              <a:t>- examples:  </a:t>
            </a:r>
            <a:r>
              <a:rPr lang="de-CH" altLang="de-DE" sz="1800" b="0" dirty="0"/>
              <a:t/>
            </a:r>
            <a:br>
              <a:rPr lang="de-CH" altLang="de-DE" sz="1800" b="0" dirty="0"/>
            </a:br>
            <a:r>
              <a:rPr lang="de-CH" altLang="de-DE" sz="1800" b="0" i="1" dirty="0" smtClean="0"/>
              <a:t>  J&amp;J Medical</a:t>
            </a:r>
            <a:br>
              <a:rPr lang="de-CH" altLang="de-DE" sz="1800" b="0" i="1" dirty="0" smtClean="0"/>
            </a:br>
            <a:r>
              <a:rPr lang="de-CH" altLang="de-DE" sz="1800" b="0" i="1" dirty="0" smtClean="0"/>
              <a:t>  Roche </a:t>
            </a:r>
            <a:r>
              <a:rPr lang="de-CH" altLang="de-DE" sz="1800" b="0" i="1" dirty="0" err="1"/>
              <a:t>Diagnostics</a:t>
            </a:r>
            <a:r>
              <a:rPr lang="de-CH" altLang="de-DE" sz="1800" b="0" i="1" dirty="0"/>
              <a:t> </a:t>
            </a:r>
            <a:br>
              <a:rPr lang="de-CH" altLang="de-DE" sz="1800" b="0" i="1" dirty="0"/>
            </a:br>
            <a:r>
              <a:rPr lang="de-CH" altLang="de-DE" sz="1800" b="0" i="1" dirty="0" smtClean="0"/>
              <a:t>  </a:t>
            </a:r>
            <a:r>
              <a:rPr lang="de-CH" altLang="de-DE" sz="1800" b="0" i="1" dirty="0" err="1" smtClean="0"/>
              <a:t>Biotronik</a:t>
            </a:r>
            <a:r>
              <a:rPr lang="de-CH" altLang="de-DE" sz="1800" b="0" i="1" dirty="0" smtClean="0"/>
              <a:t> </a:t>
            </a:r>
            <a:r>
              <a:rPr lang="de-CH" altLang="de-DE" sz="1800" b="0" i="1" dirty="0"/>
              <a:t/>
            </a:r>
            <a:br>
              <a:rPr lang="de-CH" altLang="de-DE" sz="1800" b="0" i="1" dirty="0"/>
            </a:br>
            <a:r>
              <a:rPr lang="de-CH" altLang="de-DE" sz="1800" b="0" i="1" dirty="0" smtClean="0"/>
              <a:t>  </a:t>
            </a:r>
            <a:r>
              <a:rPr lang="de-CH" altLang="de-DE" sz="1800" b="0" i="1" dirty="0" err="1" smtClean="0"/>
              <a:t>Sonova</a:t>
            </a:r>
            <a:r>
              <a:rPr lang="de-CH" altLang="de-DE" sz="1800" b="0" i="1" dirty="0"/>
              <a:t/>
            </a:r>
            <a:br>
              <a:rPr lang="de-CH" altLang="de-DE" sz="1800" b="0" i="1" dirty="0"/>
            </a:br>
            <a:r>
              <a:rPr lang="de-CH" altLang="de-DE" sz="1800" b="0" i="1" dirty="0" smtClean="0"/>
              <a:t>  </a:t>
            </a:r>
            <a:r>
              <a:rPr lang="de-CH" altLang="de-DE" sz="1800" b="0" i="1" dirty="0"/>
              <a:t>Medtronic</a:t>
            </a:r>
            <a:br>
              <a:rPr lang="de-CH" altLang="de-DE" sz="1800" b="0" i="1" dirty="0"/>
            </a:br>
            <a:r>
              <a:rPr lang="de-CH" altLang="de-DE" sz="1800" b="0" i="1" dirty="0" smtClean="0"/>
              <a:t>  </a:t>
            </a:r>
            <a:r>
              <a:rPr lang="de-CH" altLang="de-DE" sz="1800" b="0" i="1" dirty="0"/>
              <a:t>etc.</a:t>
            </a:r>
            <a:endParaRPr lang="de-CH" altLang="de-DE" sz="1800" b="0" dirty="0"/>
          </a:p>
        </p:txBody>
      </p:sp>
      <p:sp>
        <p:nvSpPr>
          <p:cNvPr id="12295" name="Rechteck 1"/>
          <p:cNvSpPr>
            <a:spLocks noChangeArrowheads="1"/>
          </p:cNvSpPr>
          <p:nvPr/>
        </p:nvSpPr>
        <p:spPr bwMode="auto">
          <a:xfrm>
            <a:off x="682625" y="5589240"/>
            <a:ext cx="66976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de-CH" altLang="de-DE" sz="1200" b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Source: </a:t>
            </a:r>
            <a:r>
              <a:rPr lang="de-CH" altLang="de-DE" sz="12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Swiss </a:t>
            </a:r>
            <a:r>
              <a:rPr lang="de-CH" altLang="de-DE" sz="1200" b="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Medtech</a:t>
            </a:r>
            <a:r>
              <a:rPr lang="de-CH" altLang="de-DE" sz="12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br>
              <a:rPr lang="de-CH" altLang="de-DE" sz="12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de-CH" altLang="de-DE" sz="12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Die Schweizer Medizintechnikindustrie 2016</a:t>
            </a:r>
            <a:br>
              <a:rPr lang="de-CH" altLang="de-DE" sz="12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de-CH" altLang="de-DE" sz="1200" b="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Branchenstudie</a:t>
            </a:r>
            <a:r>
              <a:rPr lang="de-CH" altLang="de-DE" sz="1200" b="0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de-CH" altLang="de-DE" sz="1200" b="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endParaRPr lang="de-CH" altLang="de-DE" sz="1200" b="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6211073" y="512676"/>
            <a:ext cx="2318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altLang="de-DE" b="1" dirty="0">
                <a:solidFill>
                  <a:schemeClr val="bg1"/>
                </a:solidFill>
              </a:rPr>
              <a:t>1. </a:t>
            </a:r>
            <a:r>
              <a:rPr lang="en-GB" altLang="de-DE" b="1" dirty="0" smtClean="0">
                <a:solidFill>
                  <a:schemeClr val="bg1"/>
                </a:solidFill>
              </a:rPr>
              <a:t>Introduction</a:t>
            </a:r>
            <a:endParaRPr lang="en-GB" alt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0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3467CB50-9F78-4276-81C1-A4D63DAC4DC5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5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27063" y="1816100"/>
            <a:ext cx="33131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de-DE" sz="2000" dirty="0">
                <a:solidFill>
                  <a:srgbClr val="0000CC"/>
                </a:solidFill>
              </a:rPr>
              <a:t>Swissmedic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92150" y="2806700"/>
            <a:ext cx="29813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90500" indent="-1905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GB" altLang="de-DE" sz="1800" b="0" dirty="0">
                <a:sym typeface="Symbol" panose="05050102010706020507" pitchFamily="18" charset="2"/>
              </a:rPr>
              <a:t>Swiss Agency for Therapeutic Products</a:t>
            </a:r>
            <a:br>
              <a:rPr lang="en-GB" altLang="de-DE" sz="1800" b="0" dirty="0">
                <a:sym typeface="Symbol" panose="05050102010706020507" pitchFamily="18" charset="2"/>
              </a:rPr>
            </a:br>
            <a:endParaRPr lang="en-GB" altLang="de-DE" sz="1800" b="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altLang="de-DE" sz="1800" b="0" dirty="0">
                <a:sym typeface="Symbol" panose="05050102010706020507" pitchFamily="18" charset="2"/>
              </a:rPr>
              <a:t>The Swiss competent authority for the surveillance of medicinal products and medical devices</a:t>
            </a:r>
            <a:br>
              <a:rPr lang="en-GB" altLang="de-DE" sz="1800" b="0" dirty="0">
                <a:sym typeface="Symbol" panose="05050102010706020507" pitchFamily="18" charset="2"/>
              </a:rPr>
            </a:br>
            <a:endParaRPr lang="en-GB" altLang="de-DE" sz="1800" b="0" dirty="0">
              <a:sym typeface="Symbol" panose="05050102010706020507" pitchFamily="18" charset="2"/>
            </a:endParaRPr>
          </a:p>
          <a:p>
            <a:pPr>
              <a:spcBef>
                <a:spcPct val="0"/>
              </a:spcBef>
            </a:pPr>
            <a:endParaRPr lang="en-GB" altLang="de-DE" sz="1800" b="0" dirty="0">
              <a:sym typeface="Symbol" panose="05050102010706020507" pitchFamily="18" charset="2"/>
            </a:endParaRPr>
          </a:p>
        </p:txBody>
      </p:sp>
      <p:sp>
        <p:nvSpPr>
          <p:cNvPr id="10246" name="Oval 5"/>
          <p:cNvSpPr>
            <a:spLocks noChangeArrowheads="1"/>
          </p:cNvSpPr>
          <p:nvPr/>
        </p:nvSpPr>
        <p:spPr bwMode="auto">
          <a:xfrm>
            <a:off x="7359650" y="4627835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information</a:t>
            </a:r>
          </a:p>
        </p:txBody>
      </p:sp>
      <p:sp>
        <p:nvSpPr>
          <p:cNvPr id="10247" name="Oval 6"/>
          <p:cNvSpPr>
            <a:spLocks noChangeArrowheads="1"/>
          </p:cNvSpPr>
          <p:nvPr/>
        </p:nvSpPr>
        <p:spPr bwMode="auto">
          <a:xfrm>
            <a:off x="7045325" y="1867173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Legal and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technical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standards</a:t>
            </a:r>
          </a:p>
        </p:txBody>
      </p:sp>
      <p:sp>
        <p:nvSpPr>
          <p:cNvPr id="10248" name="Oval 7"/>
          <p:cNvSpPr>
            <a:spLocks noChangeArrowheads="1"/>
          </p:cNvSpPr>
          <p:nvPr/>
        </p:nvSpPr>
        <p:spPr bwMode="auto">
          <a:xfrm>
            <a:off x="5616575" y="1530623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notification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of conformity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assessment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bodies</a:t>
            </a:r>
          </a:p>
        </p:txBody>
      </p: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4597400" y="4845323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Market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surveillance,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vigilance</a:t>
            </a:r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7693025" y="3189560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Internation.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harmonisation</a:t>
            </a:r>
          </a:p>
        </p:txBody>
      </p:sp>
      <p:sp>
        <p:nvSpPr>
          <p:cNvPr id="10251" name="Text Box 10"/>
          <p:cNvSpPr txBox="1">
            <a:spLocks noChangeArrowheads="1"/>
          </p:cNvSpPr>
          <p:nvPr/>
        </p:nvSpPr>
        <p:spPr bwMode="auto">
          <a:xfrm>
            <a:off x="5687234" y="3594373"/>
            <a:ext cx="177003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2200" dirty="0">
                <a:solidFill>
                  <a:srgbClr val="CC0000"/>
                </a:solidFill>
              </a:rPr>
              <a:t>a</a:t>
            </a:r>
            <a:r>
              <a:rPr lang="en-GB" altLang="de-DE" sz="2200" dirty="0" smtClean="0">
                <a:solidFill>
                  <a:srgbClr val="CC0000"/>
                </a:solidFill>
              </a:rPr>
              <a:t>ctivities</a:t>
            </a:r>
            <a:br>
              <a:rPr lang="en-GB" altLang="de-DE" sz="2200" dirty="0" smtClean="0">
                <a:solidFill>
                  <a:srgbClr val="CC0000"/>
                </a:solidFill>
              </a:rPr>
            </a:br>
            <a:r>
              <a:rPr lang="en-GB" altLang="de-DE" sz="2200" dirty="0" smtClean="0">
                <a:solidFill>
                  <a:srgbClr val="CC0000"/>
                </a:solidFill>
              </a:rPr>
              <a:t>for medical </a:t>
            </a:r>
            <a:r>
              <a:rPr lang="en-GB" altLang="de-DE" sz="2200" dirty="0">
                <a:solidFill>
                  <a:srgbClr val="CC0000"/>
                </a:solidFill>
              </a:rPr>
              <a:t/>
            </a:r>
            <a:br>
              <a:rPr lang="en-GB" altLang="de-DE" sz="2200" dirty="0">
                <a:solidFill>
                  <a:srgbClr val="CC0000"/>
                </a:solidFill>
              </a:rPr>
            </a:br>
            <a:r>
              <a:rPr lang="en-GB" altLang="de-DE" sz="2200" dirty="0" smtClean="0">
                <a:solidFill>
                  <a:srgbClr val="CC0000"/>
                </a:solidFill>
              </a:rPr>
              <a:t>devices</a:t>
            </a:r>
            <a:endParaRPr lang="en-GB" altLang="de-DE" sz="2200" dirty="0">
              <a:solidFill>
                <a:srgbClr val="CC0000"/>
              </a:solidFill>
            </a:endParaRPr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3863975" y="3570560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Surveillance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of clinical in-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vestigations</a:t>
            </a:r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4286250" y="2168798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Notifications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of companies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and devices</a:t>
            </a:r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6016625" y="5246960"/>
            <a:ext cx="1422400" cy="142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GB" altLang="de-DE" sz="1600">
                <a:solidFill>
                  <a:schemeClr val="bg1"/>
                </a:solidFill>
              </a:rPr>
              <a:t>Export </a:t>
            </a:r>
            <a:br>
              <a:rPr lang="en-GB" altLang="de-DE" sz="1600">
                <a:solidFill>
                  <a:schemeClr val="bg1"/>
                </a:solidFill>
              </a:rPr>
            </a:br>
            <a:r>
              <a:rPr lang="en-GB" altLang="de-DE" sz="1600">
                <a:solidFill>
                  <a:schemeClr val="bg1"/>
                </a:solidFill>
              </a:rPr>
              <a:t>certificats </a:t>
            </a:r>
          </a:p>
        </p:txBody>
      </p:sp>
      <p:sp>
        <p:nvSpPr>
          <p:cNvPr id="2" name="Rechteck 1"/>
          <p:cNvSpPr/>
          <p:nvPr/>
        </p:nvSpPr>
        <p:spPr>
          <a:xfrm>
            <a:off x="6211073" y="512676"/>
            <a:ext cx="2318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altLang="de-DE" b="1" dirty="0">
                <a:solidFill>
                  <a:schemeClr val="bg1"/>
                </a:solidFill>
              </a:rPr>
              <a:t>1. </a:t>
            </a:r>
            <a:r>
              <a:rPr lang="en-GB" altLang="de-DE" b="1" dirty="0" smtClean="0">
                <a:solidFill>
                  <a:schemeClr val="bg1"/>
                </a:solidFill>
              </a:rPr>
              <a:t>Introduction</a:t>
            </a:r>
            <a:endParaRPr lang="en-GB" alt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9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8D7231A6-3022-4EAB-B20E-1B90D77EACBB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6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endParaRPr lang="de-CH" altLang="de-DE" sz="1600" smtClean="0"/>
          </a:p>
          <a:p>
            <a:pPr marL="0" indent="0" eaLnBrk="1" hangingPunct="1">
              <a:buFontTx/>
              <a:buChar char="•"/>
            </a:pPr>
            <a:endParaRPr lang="de-CH" altLang="de-DE" sz="1600" smtClean="0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990599" y="1952836"/>
            <a:ext cx="7992299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altLang="de-DE" sz="1800" b="0" dirty="0"/>
              <a:t>A</a:t>
            </a:r>
            <a:r>
              <a:rPr lang="en-GB" altLang="de-DE" sz="1800" b="0" dirty="0" smtClean="0"/>
              <a:t>pprox</a:t>
            </a:r>
            <a:r>
              <a:rPr lang="en-GB" altLang="de-DE" sz="1800" b="0" dirty="0"/>
              <a:t>. 100 pre-market clinical investigations of medical devices currently </a:t>
            </a:r>
            <a:r>
              <a:rPr lang="en-GB" altLang="de-DE" sz="1800" b="0" dirty="0" smtClean="0"/>
              <a:t>ongoing</a:t>
            </a:r>
          </a:p>
          <a:p>
            <a:pPr marL="1714500" lvl="4" indent="0" eaLnBrk="1" hangingPunct="1">
              <a:spcBef>
                <a:spcPts val="1200"/>
              </a:spcBef>
              <a:buNone/>
            </a:pPr>
            <a:r>
              <a:rPr lang="en-GB" altLang="de-DE" sz="1600" dirty="0" smtClean="0"/>
              <a:t>   </a:t>
            </a:r>
            <a:r>
              <a:rPr lang="en-GB" altLang="de-DE" sz="1600" dirty="0" smtClean="0">
                <a:solidFill>
                  <a:srgbClr val="FF0000"/>
                </a:solidFill>
              </a:rPr>
              <a:t>~ 30-40 </a:t>
            </a:r>
            <a:r>
              <a:rPr lang="en-GB" altLang="de-DE" sz="1600" dirty="0">
                <a:solidFill>
                  <a:srgbClr val="FF0000"/>
                </a:solidFill>
              </a:rPr>
              <a:t>new applications / year</a:t>
            </a:r>
            <a:br>
              <a:rPr lang="en-GB" altLang="de-DE" sz="1600" dirty="0">
                <a:solidFill>
                  <a:srgbClr val="FF0000"/>
                </a:solidFill>
              </a:rPr>
            </a:br>
            <a:r>
              <a:rPr lang="en-GB" altLang="de-DE" sz="1600" dirty="0" smtClean="0">
                <a:solidFill>
                  <a:srgbClr val="FF0000"/>
                </a:solidFill>
              </a:rPr>
              <a:t>   &gt; </a:t>
            </a:r>
            <a:r>
              <a:rPr lang="en-GB" altLang="de-DE" sz="1600" dirty="0">
                <a:solidFill>
                  <a:srgbClr val="FF0000"/>
                </a:solidFill>
              </a:rPr>
              <a:t>700 reports / year</a:t>
            </a:r>
            <a:br>
              <a:rPr lang="en-GB" altLang="de-DE" sz="1600" dirty="0">
                <a:solidFill>
                  <a:srgbClr val="FF0000"/>
                </a:solidFill>
              </a:rPr>
            </a:br>
            <a:r>
              <a:rPr lang="en-GB" altLang="de-DE" sz="1600" dirty="0" smtClean="0">
                <a:solidFill>
                  <a:srgbClr val="FF0000"/>
                </a:solidFill>
              </a:rPr>
              <a:t>   ~ </a:t>
            </a:r>
            <a:r>
              <a:rPr lang="en-GB" altLang="de-DE" sz="1600" dirty="0">
                <a:solidFill>
                  <a:srgbClr val="FF0000"/>
                </a:solidFill>
              </a:rPr>
              <a:t>300 general questions / year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altLang="de-DE" sz="1800" b="0" dirty="0" smtClean="0"/>
              <a:t>Surveillance and inspections of </a:t>
            </a:r>
            <a:r>
              <a:rPr lang="en-GB" altLang="de-DE" sz="1800" b="0" dirty="0"/>
              <a:t>sponsors, CRO’s, </a:t>
            </a:r>
            <a:r>
              <a:rPr lang="en-GB" altLang="de-DE" sz="1800" b="0" dirty="0" smtClean="0"/>
              <a:t>investigators</a:t>
            </a:r>
          </a:p>
          <a:p>
            <a:pPr marL="1714500" lvl="4" indent="0" eaLnBrk="1" hangingPunct="1">
              <a:spcBef>
                <a:spcPts val="1200"/>
              </a:spcBef>
              <a:buNone/>
            </a:pPr>
            <a:r>
              <a:rPr lang="en-GB" altLang="de-DE" sz="1600" dirty="0" smtClean="0"/>
              <a:t>   </a:t>
            </a:r>
            <a:r>
              <a:rPr lang="en-GB" altLang="de-DE" sz="1600" dirty="0" smtClean="0">
                <a:solidFill>
                  <a:srgbClr val="FF0000"/>
                </a:solidFill>
              </a:rPr>
              <a:t>~ 10% </a:t>
            </a:r>
            <a:r>
              <a:rPr lang="en-GB" altLang="de-DE" sz="1600" dirty="0">
                <a:solidFill>
                  <a:srgbClr val="FF0000"/>
                </a:solidFill>
              </a:rPr>
              <a:t>of pre-market clinical investigations </a:t>
            </a:r>
            <a:endParaRPr lang="en-GB" altLang="de-DE" sz="16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GB" altLang="de-DE" sz="1800" b="0" dirty="0" smtClean="0"/>
              <a:t>European harmonisation</a:t>
            </a:r>
            <a:endParaRPr lang="en-GB" altLang="de-DE" sz="1800" b="0" dirty="0"/>
          </a:p>
          <a:p>
            <a:pPr marL="1714500" lvl="4" indent="0" eaLnBrk="1" hangingPunct="1">
              <a:spcBef>
                <a:spcPts val="1200"/>
              </a:spcBef>
              <a:buNone/>
            </a:pPr>
            <a:r>
              <a:rPr lang="en-GB" altLang="de-DE" sz="1600" dirty="0" smtClean="0">
                <a:solidFill>
                  <a:srgbClr val="FF0000"/>
                </a:solidFill>
              </a:rPr>
              <a:t>   - </a:t>
            </a:r>
            <a:r>
              <a:rPr lang="en-GB" altLang="de-DE" sz="1600" dirty="0">
                <a:solidFill>
                  <a:srgbClr val="FF0000"/>
                </a:solidFill>
              </a:rPr>
              <a:t>CIE working group</a:t>
            </a:r>
            <a:br>
              <a:rPr lang="en-GB" altLang="de-DE" sz="1600" dirty="0">
                <a:solidFill>
                  <a:srgbClr val="FF0000"/>
                </a:solidFill>
              </a:rPr>
            </a:br>
            <a:r>
              <a:rPr lang="en-GB" altLang="de-DE" sz="1600" dirty="0">
                <a:solidFill>
                  <a:srgbClr val="FF0000"/>
                </a:solidFill>
              </a:rPr>
              <a:t> </a:t>
            </a:r>
            <a:r>
              <a:rPr lang="en-GB" altLang="de-DE" sz="1600" dirty="0" smtClean="0">
                <a:solidFill>
                  <a:srgbClr val="FF0000"/>
                </a:solidFill>
              </a:rPr>
              <a:t>  - </a:t>
            </a:r>
            <a:r>
              <a:rPr lang="en-GB" altLang="de-DE" sz="1600" dirty="0">
                <a:solidFill>
                  <a:srgbClr val="FF0000"/>
                </a:solidFill>
              </a:rPr>
              <a:t>EUDAMED databank</a:t>
            </a:r>
            <a:br>
              <a:rPr lang="en-GB" altLang="de-DE" sz="1600" dirty="0">
                <a:solidFill>
                  <a:srgbClr val="FF0000"/>
                </a:solidFill>
              </a:rPr>
            </a:br>
            <a:r>
              <a:rPr lang="en-GB" altLang="de-DE" sz="1600" dirty="0" smtClean="0">
                <a:solidFill>
                  <a:srgbClr val="FF0000"/>
                </a:solidFill>
              </a:rPr>
              <a:t>   - </a:t>
            </a:r>
            <a:r>
              <a:rPr lang="en-GB" altLang="de-DE" sz="1600" dirty="0">
                <a:solidFill>
                  <a:srgbClr val="FF0000"/>
                </a:solidFill>
              </a:rPr>
              <a:t>Several guidelines (MEDDEV </a:t>
            </a:r>
            <a:r>
              <a:rPr lang="en-GB" altLang="de-DE" sz="1600" dirty="0" smtClean="0">
                <a:solidFill>
                  <a:srgbClr val="FF0000"/>
                </a:solidFill>
              </a:rPr>
              <a:t>2.7/1</a:t>
            </a:r>
            <a:r>
              <a:rPr lang="en-GB" altLang="de-DE" sz="1600" dirty="0">
                <a:solidFill>
                  <a:srgbClr val="FF0000"/>
                </a:solidFill>
              </a:rPr>
              <a:t>, </a:t>
            </a:r>
            <a:r>
              <a:rPr lang="en-GB" altLang="de-DE" sz="1600" dirty="0" smtClean="0">
                <a:solidFill>
                  <a:srgbClr val="FF0000"/>
                </a:solidFill>
              </a:rPr>
              <a:t>2.7/2</a:t>
            </a:r>
            <a:r>
              <a:rPr lang="en-GB" altLang="de-DE" sz="1600" dirty="0">
                <a:solidFill>
                  <a:srgbClr val="FF0000"/>
                </a:solidFill>
              </a:rPr>
              <a:t>, </a:t>
            </a:r>
            <a:r>
              <a:rPr lang="en-GB" altLang="de-DE" sz="1600" dirty="0" smtClean="0">
                <a:solidFill>
                  <a:srgbClr val="FF0000"/>
                </a:solidFill>
              </a:rPr>
              <a:t>2.7/3.)</a:t>
            </a:r>
            <a:r>
              <a:rPr lang="en-GB" altLang="de-DE" sz="1600" dirty="0">
                <a:solidFill>
                  <a:srgbClr val="FF0000"/>
                </a:solidFill>
              </a:rPr>
              <a:t/>
            </a:r>
            <a:br>
              <a:rPr lang="en-GB" altLang="de-DE" sz="1600" dirty="0">
                <a:solidFill>
                  <a:srgbClr val="FF0000"/>
                </a:solidFill>
              </a:rPr>
            </a:br>
            <a:r>
              <a:rPr lang="en-GB" altLang="de-DE" sz="1600" b="0" dirty="0" smtClean="0">
                <a:solidFill>
                  <a:srgbClr val="FF0000"/>
                </a:solidFill>
              </a:rPr>
              <a:t>   - </a:t>
            </a:r>
            <a:r>
              <a:rPr lang="en-GB" altLang="de-DE" sz="1600" b="0" dirty="0">
                <a:solidFill>
                  <a:srgbClr val="FF0000"/>
                </a:solidFill>
              </a:rPr>
              <a:t>Revision of the European </a:t>
            </a:r>
            <a:r>
              <a:rPr lang="en-GB" altLang="de-DE" sz="1600" b="0" dirty="0" smtClean="0">
                <a:solidFill>
                  <a:srgbClr val="FF0000"/>
                </a:solidFill>
              </a:rPr>
              <a:t>regulations for </a:t>
            </a:r>
            <a:r>
              <a:rPr lang="en-GB" altLang="de-DE" sz="1600" b="0" dirty="0">
                <a:solidFill>
                  <a:srgbClr val="FF0000"/>
                </a:solidFill>
              </a:rPr>
              <a:t>medical devices</a:t>
            </a:r>
            <a:br>
              <a:rPr lang="en-GB" altLang="de-DE" sz="1600" b="0" dirty="0">
                <a:solidFill>
                  <a:srgbClr val="FF0000"/>
                </a:solidFill>
              </a:rPr>
            </a:br>
            <a:r>
              <a:rPr lang="en-GB" altLang="de-DE" sz="1600" b="0" dirty="0" smtClean="0">
                <a:solidFill>
                  <a:srgbClr val="FF0000"/>
                </a:solidFill>
              </a:rPr>
              <a:t>   - Coordinated </a:t>
            </a:r>
            <a:r>
              <a:rPr lang="en-GB" altLang="de-DE" sz="1600" b="0" dirty="0">
                <a:solidFill>
                  <a:srgbClr val="FF0000"/>
                </a:solidFill>
              </a:rPr>
              <a:t>review of multinational clinical </a:t>
            </a:r>
            <a:r>
              <a:rPr lang="en-GB" altLang="de-DE" sz="1600" b="0" dirty="0" smtClean="0">
                <a:solidFill>
                  <a:srgbClr val="FF0000"/>
                </a:solidFill>
              </a:rPr>
              <a:t>investigations in future</a:t>
            </a:r>
            <a:endParaRPr lang="en-GB" altLang="de-DE" sz="1600" b="0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6211073" y="512676"/>
            <a:ext cx="2318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GB" altLang="de-DE" b="1" dirty="0">
                <a:solidFill>
                  <a:schemeClr val="bg1"/>
                </a:solidFill>
              </a:rPr>
              <a:t>1. </a:t>
            </a:r>
            <a:r>
              <a:rPr lang="en-GB" altLang="de-DE" b="1" dirty="0" smtClean="0">
                <a:solidFill>
                  <a:schemeClr val="bg1"/>
                </a:solidFill>
              </a:rPr>
              <a:t>Introduction</a:t>
            </a:r>
            <a:endParaRPr lang="en-GB" altLang="de-DE" b="1" dirty="0">
              <a:solidFill>
                <a:schemeClr val="bg1"/>
              </a:solidFill>
            </a:endParaRPr>
          </a:p>
        </p:txBody>
      </p:sp>
      <p:sp>
        <p:nvSpPr>
          <p:cNvPr id="10" name="Textfeld 5"/>
          <p:cNvSpPr txBox="1">
            <a:spLocks noChangeArrowheads="1"/>
          </p:cNvSpPr>
          <p:nvPr/>
        </p:nvSpPr>
        <p:spPr bwMode="auto">
          <a:xfrm>
            <a:off x="899592" y="1388966"/>
            <a:ext cx="59747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de-DE" sz="2000" dirty="0" smtClean="0">
                <a:solidFill>
                  <a:srgbClr val="0000CC"/>
                </a:solidFill>
              </a:rPr>
              <a:t>Clinical investigations, activities of Swissmedic</a:t>
            </a:r>
          </a:p>
        </p:txBody>
      </p:sp>
    </p:spTree>
    <p:extLst>
      <p:ext uri="{BB962C8B-B14F-4D97-AF65-F5344CB8AC3E}">
        <p14:creationId xmlns:p14="http://schemas.microsoft.com/office/powerpoint/2010/main" val="238389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7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205038"/>
            <a:ext cx="7200850" cy="3708400"/>
          </a:xfrm>
        </p:spPr>
        <p:txBody>
          <a:bodyPr/>
          <a:lstStyle/>
          <a:p>
            <a:r>
              <a:rPr lang="en-GB" altLang="de-DE" sz="3200" dirty="0" smtClean="0"/>
              <a:t>2. Why </a:t>
            </a:r>
            <a:r>
              <a:rPr lang="en-GB" altLang="de-DE" sz="3200" dirty="0"/>
              <a:t>carry out clinical investigations?</a:t>
            </a:r>
          </a:p>
          <a:p>
            <a:pPr eaLnBrk="1" hangingPunct="1"/>
            <a:endParaRPr lang="en-GB" altLang="de-DE" sz="2000" b="0" dirty="0" smtClean="0"/>
          </a:p>
          <a:p>
            <a:pPr eaLnBrk="1" hangingPunct="1"/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algn="ctr" eaLnBrk="1" hangingPunct="1"/>
            <a:endParaRPr lang="en-GB" altLang="de-DE" sz="2000" b="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284984"/>
            <a:ext cx="4064000" cy="30480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47564" y="6273316"/>
            <a:ext cx="26276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de-CH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ource: wikicommons.org (</a:t>
            </a:r>
            <a:r>
              <a:rPr lang="de-CH" sz="1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public</a:t>
            </a:r>
            <a:r>
              <a:rPr lang="de-CH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CH" sz="10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domain</a:t>
            </a:r>
            <a:r>
              <a:rPr lang="de-CH" sz="10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)</a:t>
            </a:r>
            <a:endParaRPr lang="de-CH" sz="10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9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nummernplatzhalt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4157758F-FA8B-45A7-AEDD-193A4960574F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8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/>
            <a:endParaRPr lang="de-CH" altLang="de-DE" sz="1600" smtClean="0"/>
          </a:p>
          <a:p>
            <a:pPr marL="0" indent="0" eaLnBrk="1" hangingPunct="1">
              <a:buFontTx/>
              <a:buChar char="•"/>
            </a:pPr>
            <a:endParaRPr lang="de-CH" altLang="de-DE" sz="1600" smtClean="0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971599" y="1376772"/>
            <a:ext cx="8011299" cy="428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>
              <a:spcBef>
                <a:spcPct val="20000"/>
              </a:spcBef>
              <a:tabLst>
                <a:tab pos="803275" algn="l"/>
              </a:tabLst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 marL="179388" indent="-179388" eaLnBrk="1" hangingPunct="1">
              <a:buFontTx/>
              <a:buChar char="-"/>
            </a:pPr>
            <a:r>
              <a:rPr lang="en-GB" altLang="de-DE" sz="2000" b="0" dirty="0" smtClean="0"/>
              <a:t>Make sure the product is acceptable</a:t>
            </a:r>
          </a:p>
          <a:p>
            <a:pPr marL="179388" indent="-179388" eaLnBrk="1" hangingPunct="1">
              <a:buFontTx/>
              <a:buChar char="-"/>
            </a:pPr>
            <a:endParaRPr lang="en-GB" altLang="de-DE" sz="600" b="0" dirty="0" smtClean="0"/>
          </a:p>
          <a:p>
            <a:pPr marL="179388" indent="-179388" eaLnBrk="1" hangingPunct="1">
              <a:buFontTx/>
              <a:buChar char="-"/>
            </a:pPr>
            <a:r>
              <a:rPr lang="en-GB" altLang="de-DE" sz="2000" b="0" dirty="0" smtClean="0"/>
              <a:t>Obtain the CE marking and keep it:</a:t>
            </a:r>
            <a:endParaRPr lang="en-GB" altLang="de-DE" sz="2000" b="0" dirty="0"/>
          </a:p>
          <a:p>
            <a:pPr marL="1971675" lvl="5" indent="-358775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de-DE" sz="1600" dirty="0" smtClean="0"/>
              <a:t>Stringent </a:t>
            </a:r>
            <a:r>
              <a:rPr lang="en-GB" altLang="de-DE" sz="1600" dirty="0"/>
              <a:t>requirements introduced 2007 (changing directive </a:t>
            </a:r>
            <a:r>
              <a:rPr lang="en-GB" altLang="de-DE" sz="1600" dirty="0" smtClean="0"/>
              <a:t>2007/47/CE amends </a:t>
            </a:r>
            <a:r>
              <a:rPr lang="en-GB" altLang="de-DE" sz="1600" dirty="0" smtClean="0">
                <a:solidFill>
                  <a:srgbClr val="FF0000"/>
                </a:solidFill>
              </a:rPr>
              <a:t>directive 93/42/CEE</a:t>
            </a:r>
            <a:r>
              <a:rPr lang="en-GB" altLang="de-DE" sz="1600" dirty="0" smtClean="0"/>
              <a:t>): </a:t>
            </a:r>
            <a:r>
              <a:rPr lang="en-GB" altLang="de-DE" sz="1600" dirty="0"/>
              <a:t>New requirements for clinical data</a:t>
            </a:r>
            <a:r>
              <a:rPr lang="en-GB" altLang="de-DE" sz="1600" dirty="0" smtClean="0"/>
              <a:t>, mandatory </a:t>
            </a:r>
            <a:r>
              <a:rPr lang="en-GB" altLang="de-DE" sz="1600" dirty="0"/>
              <a:t>clinical evaluation for </a:t>
            </a:r>
            <a:r>
              <a:rPr lang="en-GB" altLang="de-DE" sz="1600" dirty="0" smtClean="0"/>
              <a:t>medical </a:t>
            </a:r>
            <a:r>
              <a:rPr lang="en-GB" altLang="de-DE" sz="1600" dirty="0"/>
              <a:t>devices</a:t>
            </a:r>
            <a:r>
              <a:rPr lang="en-GB" altLang="de-DE" sz="1600" dirty="0" smtClean="0"/>
              <a:t>, systematic </a:t>
            </a:r>
            <a:r>
              <a:rPr lang="en-GB" altLang="de-DE" sz="1600" dirty="0"/>
              <a:t>controls of clinical evaluations by notified </a:t>
            </a:r>
            <a:r>
              <a:rPr lang="en-GB" altLang="de-DE" sz="1600" dirty="0" smtClean="0"/>
              <a:t>bodies</a:t>
            </a:r>
          </a:p>
          <a:p>
            <a:pPr marL="1971675" lvl="5" indent="-358775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de-DE" sz="1600" dirty="0" smtClean="0"/>
              <a:t>Action </a:t>
            </a:r>
            <a:r>
              <a:rPr lang="en-GB" altLang="de-DE" sz="1600" dirty="0"/>
              <a:t>initiated 2013 by the EU Commission and National </a:t>
            </a:r>
            <a:r>
              <a:rPr lang="en-GB" altLang="de-DE" sz="1600" dirty="0" smtClean="0"/>
              <a:t>Authorities, including to </a:t>
            </a:r>
            <a:r>
              <a:rPr lang="en-GB" altLang="de-DE" sz="1600" dirty="0"/>
              <a:t>enforce 2007/47/CEE</a:t>
            </a:r>
            <a:r>
              <a:rPr lang="en-GB" altLang="de-DE" sz="1600" dirty="0" smtClean="0"/>
              <a:t>: Systematic </a:t>
            </a:r>
            <a:r>
              <a:rPr lang="en-GB" altLang="de-DE" sz="1600" dirty="0"/>
              <a:t>auditing of notified bodies (“</a:t>
            </a:r>
            <a:r>
              <a:rPr lang="en-GB" altLang="de-DE" sz="1600" dirty="0">
                <a:solidFill>
                  <a:srgbClr val="FF0000"/>
                </a:solidFill>
              </a:rPr>
              <a:t>Joint action plan</a:t>
            </a:r>
            <a:r>
              <a:rPr lang="en-GB" altLang="de-DE" sz="1600" dirty="0" smtClean="0"/>
              <a:t>”)</a:t>
            </a:r>
          </a:p>
          <a:p>
            <a:pPr marL="1971675" lvl="5" indent="-358775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de-DE" sz="1600" dirty="0" smtClean="0"/>
              <a:t>Updated </a:t>
            </a:r>
            <a:r>
              <a:rPr lang="en-GB" altLang="de-DE" sz="1600" dirty="0"/>
              <a:t>guidance with many details </a:t>
            </a:r>
            <a:r>
              <a:rPr lang="en-GB" altLang="de-DE" sz="1600" dirty="0" smtClean="0"/>
              <a:t>on clinical evaluation requirements of 2007, published </a:t>
            </a:r>
            <a:r>
              <a:rPr lang="en-GB" altLang="de-DE" sz="1600" dirty="0"/>
              <a:t>last year (</a:t>
            </a:r>
            <a:r>
              <a:rPr lang="en-GB" altLang="de-DE" sz="1600" dirty="0">
                <a:solidFill>
                  <a:srgbClr val="FF0000"/>
                </a:solidFill>
              </a:rPr>
              <a:t>MEDDEV 2.7/1 </a:t>
            </a:r>
            <a:r>
              <a:rPr lang="en-GB" altLang="de-DE" sz="1600" dirty="0" smtClean="0">
                <a:solidFill>
                  <a:srgbClr val="FF0000"/>
                </a:solidFill>
              </a:rPr>
              <a:t>rev. </a:t>
            </a:r>
            <a:r>
              <a:rPr lang="en-GB" altLang="de-DE" sz="1600" dirty="0">
                <a:solidFill>
                  <a:srgbClr val="FF0000"/>
                </a:solidFill>
              </a:rPr>
              <a:t>4</a:t>
            </a:r>
            <a:r>
              <a:rPr lang="en-GB" altLang="de-DE" sz="1600" dirty="0" smtClean="0"/>
              <a:t>)</a:t>
            </a:r>
          </a:p>
          <a:p>
            <a:pPr marL="1971675" lvl="5" indent="-358775" eaLnBrk="1" hangingPunct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altLang="de-DE" sz="1600" dirty="0" smtClean="0"/>
              <a:t>A </a:t>
            </a:r>
            <a:r>
              <a:rPr lang="en-GB" altLang="de-DE" sz="1600" dirty="0"/>
              <a:t>new European Medical Device Regulation (</a:t>
            </a:r>
            <a:r>
              <a:rPr lang="en-GB" altLang="de-DE" sz="1600" dirty="0">
                <a:solidFill>
                  <a:srgbClr val="FF0000"/>
                </a:solidFill>
              </a:rPr>
              <a:t>MDR</a:t>
            </a:r>
            <a:r>
              <a:rPr lang="en-GB" altLang="de-DE" sz="1600" dirty="0"/>
              <a:t>) </a:t>
            </a:r>
            <a:r>
              <a:rPr lang="en-GB" altLang="de-DE" sz="1600" dirty="0" smtClean="0"/>
              <a:t>is expected in </a:t>
            </a:r>
            <a:r>
              <a:rPr lang="en-GB" altLang="de-DE" sz="1600" b="0" dirty="0" smtClean="0"/>
              <a:t>2017, with changes concerning clinical data. </a:t>
            </a:r>
            <a:r>
              <a:rPr lang="en-GB" altLang="de-DE" sz="1800" dirty="0"/>
              <a:t/>
            </a:r>
            <a:br>
              <a:rPr lang="en-GB" altLang="de-DE" sz="1800" dirty="0"/>
            </a:br>
            <a:endParaRPr lang="en-GB" altLang="de-DE" sz="900" b="0" dirty="0" smtClean="0"/>
          </a:p>
          <a:p>
            <a:pPr marL="179388" indent="-179388" eaLnBrk="1" hangingPunct="1">
              <a:buFontTx/>
              <a:buChar char="-"/>
            </a:pPr>
            <a:r>
              <a:rPr lang="en-GB" altLang="de-DE" sz="2000" b="0" dirty="0" smtClean="0"/>
              <a:t>Convince customers, sell </a:t>
            </a:r>
            <a:r>
              <a:rPr lang="en-GB" altLang="de-DE" sz="2000" b="0" dirty="0"/>
              <a:t>the </a:t>
            </a:r>
            <a:r>
              <a:rPr lang="en-GB" altLang="de-DE" sz="2000" b="0" dirty="0" smtClean="0"/>
              <a:t>product:</a:t>
            </a:r>
            <a:endParaRPr lang="en-GB" altLang="de-DE" sz="2000" b="0" dirty="0"/>
          </a:p>
          <a:p>
            <a:pPr marL="1971675" lvl="5" indent="0" eaLnBrk="1" hangingPunct="1">
              <a:buNone/>
            </a:pPr>
            <a:r>
              <a:rPr lang="en-GB" altLang="de-DE" sz="1600" b="0" dirty="0" smtClean="0"/>
              <a:t>Limited resources </a:t>
            </a:r>
            <a:r>
              <a:rPr lang="en-GB" altLang="de-DE" sz="1600" b="0" dirty="0"/>
              <a:t>and increasing importance </a:t>
            </a:r>
            <a:r>
              <a:rPr lang="en-GB" altLang="de-DE" sz="1600" b="0" dirty="0" smtClean="0"/>
              <a:t>of</a:t>
            </a:r>
            <a:r>
              <a:rPr lang="en-GB" altLang="de-DE" sz="1600" b="0" dirty="0" smtClean="0">
                <a:solidFill>
                  <a:srgbClr val="FF0000"/>
                </a:solidFill>
              </a:rPr>
              <a:t> medical </a:t>
            </a:r>
            <a:r>
              <a:rPr lang="en-GB" altLang="de-DE" sz="1600" b="0" dirty="0">
                <a:solidFill>
                  <a:srgbClr val="FF0000"/>
                </a:solidFill>
              </a:rPr>
              <a:t>guidelines, evidence based medicine,</a:t>
            </a:r>
            <a:r>
              <a:rPr lang="en-GB" altLang="de-DE" sz="1600" dirty="0">
                <a:solidFill>
                  <a:srgbClr val="FF0000"/>
                </a:solidFill>
              </a:rPr>
              <a:t> </a:t>
            </a:r>
            <a:r>
              <a:rPr lang="en-GB" altLang="de-DE" sz="1600" b="0" dirty="0">
                <a:solidFill>
                  <a:srgbClr val="FF0000"/>
                </a:solidFill>
              </a:rPr>
              <a:t>health technology assessment (HTA), </a:t>
            </a:r>
            <a:r>
              <a:rPr lang="en-GB" altLang="de-DE" sz="1600" dirty="0" smtClean="0">
                <a:solidFill>
                  <a:srgbClr val="FF0000"/>
                </a:solidFill>
              </a:rPr>
              <a:t>reimbursement, </a:t>
            </a:r>
            <a:r>
              <a:rPr lang="en-GB" altLang="de-DE" sz="1600" dirty="0">
                <a:solidFill>
                  <a:srgbClr val="FF0000"/>
                </a:solidFill>
              </a:rPr>
              <a:t>centralised </a:t>
            </a:r>
            <a:r>
              <a:rPr lang="en-GB" altLang="de-DE" sz="1600" b="0" dirty="0" smtClean="0">
                <a:solidFill>
                  <a:srgbClr val="FF0000"/>
                </a:solidFill>
              </a:rPr>
              <a:t>purchasing, patient outcome registers</a:t>
            </a:r>
            <a:r>
              <a:rPr lang="en-GB" altLang="de-DE" sz="1600" b="0" dirty="0" smtClean="0"/>
              <a:t>.</a:t>
            </a:r>
            <a:r>
              <a:rPr lang="en-GB" altLang="de-DE" sz="1800" b="0" dirty="0">
                <a:solidFill>
                  <a:srgbClr val="FF0000"/>
                </a:solidFill>
              </a:rPr>
              <a:t/>
            </a:r>
            <a:br>
              <a:rPr lang="en-GB" altLang="de-DE" sz="1800" b="0" dirty="0">
                <a:solidFill>
                  <a:srgbClr val="FF0000"/>
                </a:solidFill>
              </a:rPr>
            </a:br>
            <a:r>
              <a:rPr lang="en-GB" altLang="de-DE" sz="1800" b="0" dirty="0"/>
              <a:t/>
            </a:r>
            <a:br>
              <a:rPr lang="en-GB" altLang="de-DE" sz="1800" b="0" dirty="0"/>
            </a:br>
            <a:endParaRPr lang="en-GB" altLang="de-DE" sz="1800" b="0" dirty="0"/>
          </a:p>
        </p:txBody>
      </p:sp>
      <p:sp>
        <p:nvSpPr>
          <p:cNvPr id="3" name="Rechteck 2"/>
          <p:cNvSpPr/>
          <p:nvPr/>
        </p:nvSpPr>
        <p:spPr>
          <a:xfrm>
            <a:off x="2915816" y="519063"/>
            <a:ext cx="6246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de-DE" b="1" dirty="0">
                <a:solidFill>
                  <a:schemeClr val="bg1"/>
                </a:solidFill>
              </a:rPr>
              <a:t>2. Why carry out clinical investigations?</a:t>
            </a:r>
            <a:endParaRPr lang="de-C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3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1pPr>
            <a:lvl2pPr marL="742950" indent="-285750">
              <a:spcBef>
                <a:spcPct val="20000"/>
              </a:spcBef>
              <a:buClr>
                <a:srgbClr val="DF1200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2pPr>
            <a:lvl3pPr marL="11430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3pPr>
            <a:lvl4pPr marL="16002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24" charset="-128"/>
              </a:defRPr>
            </a:lvl9pPr>
          </a:lstStyle>
          <a:p>
            <a:pPr>
              <a:spcBef>
                <a:spcPct val="0"/>
              </a:spcBef>
            </a:pPr>
            <a:fld id="{93BD136F-13C8-498B-803F-1915B5A6772D}" type="slidenum">
              <a:rPr lang="de-DE" altLang="de-DE" b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pPr>
                <a:spcBef>
                  <a:spcPct val="0"/>
                </a:spcBef>
              </a:pPr>
              <a:t>9</a:t>
            </a:fld>
            <a:endParaRPr lang="de-DE" altLang="de-DE" sz="900" b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1550" y="2205038"/>
            <a:ext cx="7128842" cy="3708400"/>
          </a:xfrm>
        </p:spPr>
        <p:txBody>
          <a:bodyPr/>
          <a:lstStyle/>
          <a:p>
            <a:r>
              <a:rPr lang="en-GB" altLang="de-DE" sz="3200" dirty="0" smtClean="0"/>
              <a:t>3. Make </a:t>
            </a:r>
            <a:r>
              <a:rPr lang="en-GB" altLang="de-DE" sz="3200" dirty="0"/>
              <a:t>sure the data will be accepted</a:t>
            </a:r>
            <a:endParaRPr lang="en-GB" altLang="de-DE" sz="2000" b="0" dirty="0" smtClean="0"/>
          </a:p>
          <a:p>
            <a:pPr eaLnBrk="1" hangingPunct="1"/>
            <a:r>
              <a:rPr lang="en-GB" altLang="de-DE" sz="2000" b="0" dirty="0" smtClean="0"/>
              <a:t/>
            </a:r>
            <a:br>
              <a:rPr lang="en-GB" altLang="de-DE" sz="2000" b="0" dirty="0" smtClean="0"/>
            </a:br>
            <a:endParaRPr lang="en-GB" altLang="de-DE" sz="2000" b="0" dirty="0" smtClean="0"/>
          </a:p>
          <a:p>
            <a:pPr algn="ctr" eaLnBrk="1" hangingPunct="1"/>
            <a:endParaRPr lang="en-GB" altLang="de-DE" sz="2000" b="0" dirty="0" smtClean="0"/>
          </a:p>
        </p:txBody>
      </p:sp>
      <p:sp>
        <p:nvSpPr>
          <p:cNvPr id="4" name="Textfeld 3"/>
          <p:cNvSpPr txBox="1"/>
          <p:nvPr/>
        </p:nvSpPr>
        <p:spPr>
          <a:xfrm>
            <a:off x="1543886" y="5250396"/>
            <a:ext cx="24160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National Institutes of </a:t>
            </a:r>
            <a:r>
              <a:rPr lang="en-US" sz="9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Health (public domain)</a:t>
            </a:r>
            <a:endParaRPr lang="de-CH" sz="9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890" y="3383193"/>
            <a:ext cx="2340261" cy="188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1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000_00_001d_VL_Swissmedic_Praesentationsvorlage">
  <a:themeElements>
    <a:clrScheme name="Swissmedic - colour palettes">
      <a:dk1>
        <a:srgbClr val="1E1E1E"/>
      </a:dk1>
      <a:lt1>
        <a:srgbClr val="FFFFFF"/>
      </a:lt1>
      <a:dk2>
        <a:srgbClr val="1E1E1E"/>
      </a:dk2>
      <a:lt2>
        <a:srgbClr val="FFFFFF"/>
      </a:lt2>
      <a:accent1>
        <a:srgbClr val="E00034"/>
      </a:accent1>
      <a:accent2>
        <a:srgbClr val="9A9B9C"/>
      </a:accent2>
      <a:accent3>
        <a:srgbClr val="9093CE"/>
      </a:accent3>
      <a:accent4>
        <a:srgbClr val="FFA02F"/>
      </a:accent4>
      <a:accent5>
        <a:srgbClr val="7090B7"/>
      </a:accent5>
      <a:accent6>
        <a:srgbClr val="CED64B"/>
      </a:accent6>
      <a:hlink>
        <a:srgbClr val="91BAA3"/>
      </a:hlink>
      <a:folHlink>
        <a:srgbClr val="FF70C9"/>
      </a:folHlink>
    </a:clrScheme>
    <a:fontScheme name="Standarddesig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4" charset="-128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Swissmedic - colour palettes">
      <a:dk1>
        <a:srgbClr val="1E1E1E"/>
      </a:dk1>
      <a:lt1>
        <a:srgbClr val="FFFFFF"/>
      </a:lt1>
      <a:dk2>
        <a:srgbClr val="1E1E1E"/>
      </a:dk2>
      <a:lt2>
        <a:srgbClr val="FFFFFF"/>
      </a:lt2>
      <a:accent1>
        <a:srgbClr val="E00034"/>
      </a:accent1>
      <a:accent2>
        <a:srgbClr val="9A9B9C"/>
      </a:accent2>
      <a:accent3>
        <a:srgbClr val="9093CE"/>
      </a:accent3>
      <a:accent4>
        <a:srgbClr val="FFA02F"/>
      </a:accent4>
      <a:accent5>
        <a:srgbClr val="7090B7"/>
      </a:accent5>
      <a:accent6>
        <a:srgbClr val="CED64B"/>
      </a:accent6>
      <a:hlink>
        <a:srgbClr val="91BAA3"/>
      </a:hlink>
      <a:folHlink>
        <a:srgbClr val="FF70C9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Barcodes</p:Name>
  <p:Description/>
  <p:Statement/>
  <p:PolicyItems>
    <p:PolicyItem featureId="Microsoft.Office.RecordsManagement.PolicyFeatures.Barcode" staticId="0x0101004EB300D2B8D94E78948B9E044ED82CF2|-708099503" UniqueId="c9a20a0f-bcaf-44ed-b0b3-91cc8c990901">
      <p:Name>Barcodes</p:Name>
      <p:Description>Generiert eindeutige Bezeichner, die in Microsoft Office-Dokumente eingefügt werden können. Barcodes können auch für die Suche nach Dokumenten verwendet werden.</p:Description>
      <p:CustomData>
        <barcode/>
      </p:CustomData>
    </p:PolicyItem>
  </p:PolicyItems>
</p:Policy>
</file>

<file path=customXml/item2.xml><?xml version="1.0" encoding="utf-8"?>
<?mso-contentType ?>
<spe:Receivers xmlns:spe="http://schemas.microsoft.com/sharepoint/events">
  <Receiver>
    <Name>Policy Barcode Generator</Name>
    <Synchronization>Synchronous</Synchronization>
    <Type>10001</Type>
    <SequenceNumber>1000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10002</Type>
    <SequenceNumber>1001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10004</Type>
    <SequenceNumber>1002</SequenceNumber>
    <Assembly>Microsoft.Office.Policy, Version=14.0.0.0, Culture=neutral, PublicKeyToken=71e9bce111e9429c</Assembly>
    <Class>Microsoft.Office.RecordsManagement.Internal.BarcodeHandler</Class>
    <Data/>
    <Filter/>
  </Receiver>
  <Receiver>
    <Name>Policy Barcode Generator</Name>
    <Synchronization>Synchronous</Synchronization>
    <Type>10006</Type>
    <SequenceNumber>1003</SequenceNumber>
    <Assembly>Microsoft.Office.Policy, Version=14.0.0.0, Culture=neutral, PublicKeyToken=71e9bce111e9429c</Assembly>
    <Class>Microsoft.Office.RecordsManagement.Internal.BarcodeHandler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wissmedic DLS Dokument" ma:contentTypeID="0x0101004EB300D2B8D94E78948B9E044ED82CF20058CC55E5FB097D4BA369B983E22546BB" ma:contentTypeVersion="92" ma:contentTypeDescription="Swissmedic DLS Dokument Inhaltstyp" ma:contentTypeScope="" ma:versionID="7e958690c3e454829d1a2b8de68e580f">
  <xsd:schema xmlns:xsd="http://www.w3.org/2001/XMLSchema" xmlns:xs="http://www.w3.org/2001/XMLSchema" xmlns:p="http://schemas.microsoft.com/office/2006/metadata/properties" xmlns:ns1="http://schemas.microsoft.com/sharepoint/v3" xmlns:ns2="cc849c59-bc9e-4bc8-a07b-479ec9147289" targetNamespace="http://schemas.microsoft.com/office/2006/metadata/properties" ma:root="true" ma:fieldsID="947b92314f6d10cc379ef55f4f103d32" ns1:_="" ns2:_="">
    <xsd:import namespace="http://schemas.microsoft.com/sharepoint/v3"/>
    <xsd:import namespace="cc849c59-bc9e-4bc8-a07b-479ec9147289"/>
    <xsd:element name="properties">
      <xsd:complexType>
        <xsd:sequence>
          <xsd:element name="documentManagement">
            <xsd:complexType>
              <xsd:all>
                <xsd:element ref="ns2:SMC_DLS_DocClass" minOccurs="0"/>
                <xsd:element ref="ns2:SMC_DLS_DocType" minOccurs="0"/>
                <xsd:element ref="ns2:SMC_DLS_Ident_Nr" minOccurs="0"/>
                <xsd:element ref="ns2:_dlc_BarcodeValue" minOccurs="0"/>
                <xsd:element ref="ns2:_dlc_BarcodeImage" minOccurs="0"/>
                <xsd:element ref="ns2:_dlc_BarcodePreview" minOccurs="0"/>
                <xsd:element ref="ns2:SMC_DLS_LanguageCode" minOccurs="0"/>
                <xsd:element ref="ns2:SMC_DLS_DocVer" minOccurs="0"/>
                <xsd:element ref="ns2:SMC_DLS_OriginExternal" minOccurs="0"/>
                <xsd:element ref="ns2:SMC_DLS_DynDoc" minOccurs="0"/>
                <xsd:element ref="ns2:SMC_DLS_Internet" minOccurs="0"/>
                <xsd:element ref="ns2:SMC_DLS_Info_Training" minOccurs="0"/>
                <xsd:element ref="ns2:SMC_DLS_RevisionInterval" minOccurs="0"/>
                <xsd:element ref="ns2:SMC_DLS_Review" minOccurs="0"/>
                <xsd:element ref="ns2:SMC_DLS_Status" minOccurs="0"/>
                <xsd:element ref="ns2:SMC_DLS_ReasonForChange" minOccurs="0"/>
                <xsd:element ref="ns2:SMC_DLS_Author" minOccurs="0"/>
                <xsd:element ref="ns2:SMC_DLS_Verifiers_Consultation" minOccurs="0"/>
                <xsd:element ref="ns2:SMC_DLS_Verifier_Content" minOccurs="0"/>
                <xsd:element ref="ns2:SMC_DLS_Verification_Content" minOccurs="0"/>
                <xsd:element ref="ns2:SMC_DLS_Verifier_Formal" minOccurs="0"/>
                <xsd:element ref="ns2:SMC_DLS_Verification_Formal" minOccurs="0"/>
                <xsd:element ref="ns2:SMC_DLS_Approver" minOccurs="0"/>
                <xsd:element ref="ns2:SMC_DLS_Approval" minOccurs="0"/>
                <xsd:element ref="ns2:SMC_DLS_Valid_From" minOccurs="0"/>
                <xsd:element ref="ns2:SMC_DLS_Valid_From_Select" minOccurs="0"/>
                <xsd:element ref="ns2:SMC_DLS_Valid_Until" minOccurs="0"/>
                <xsd:element ref="ns2:SMC_DLS_Keywords" minOccurs="0"/>
                <xsd:element ref="ns2:SMC_DLS_DocName" minOccurs="0"/>
                <xsd:element ref="ns2:SMC_DLS_Initiator" minOccurs="0"/>
                <xsd:element ref="ns1:_dlc_Exempt" minOccurs="0"/>
                <xsd:element ref="ns2:TaxCatchAll" minOccurs="0"/>
                <xsd:element ref="ns2:TaxCatchAllLabel" minOccurs="0"/>
                <xsd:element ref="ns2:d566c839511349d8b3159a81ffe749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41" nillable="true" ma:displayName="Von der Richtlinie ausgenommen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849c59-bc9e-4bc8-a07b-479ec9147289" elementFormDefault="qualified">
    <xsd:import namespace="http://schemas.microsoft.com/office/2006/documentManagement/types"/>
    <xsd:import namespace="http://schemas.microsoft.com/office/infopath/2007/PartnerControls"/>
    <xsd:element name="SMC_DLS_DocClass" ma:index="2" nillable="true" ma:displayName="DLS Dokumentenklasse" ma:default="Anderes - AD" ma:format="Dropdown" ma:indexed="true" ma:internalName="SMC_DLS_DocClass">
      <xsd:simpleType>
        <xsd:restriction base="dms:Choice">
          <xsd:enumeration value="Anderes - AD"/>
          <xsd:enumeration value="Anweisung - AW"/>
          <xsd:enumeration value="Grundsatz - GR"/>
          <xsd:enumeration value="Hilfsdokument - HD"/>
          <xsd:enumeration value="Prozess - PZ"/>
          <xsd:enumeration value="Strategie - SR"/>
          <xsd:enumeration value="Vorlage - VO"/>
        </xsd:restriction>
      </xsd:simpleType>
    </xsd:element>
    <xsd:element name="SMC_DLS_DocType" ma:index="3" nillable="true" ma:displayName="DLS Dok Typ" ma:default="Grundsatz Support - GS" ma:format="Dropdown" ma:indexed="true" ma:internalName="SMC_DLS_DocType">
      <xsd:simpleType>
        <xsd:restriction base="dms:Choice">
          <xsd:enumeration value="Arbeitsanweisung - AA"/>
          <xsd:enumeration value="Anleitung - AL"/>
          <xsd:enumeration value="Clichébrief - CB"/>
          <xsd:enumeration value="Checkliste - CL"/>
          <xsd:enumeration value="Externes Originaldokument - EX"/>
          <xsd:enumeration value="Formular - FO"/>
          <xsd:enumeration value="Grundsatz Führung - GF"/>
          <xsd:enumeration value="Grundsatz Leistung - GL"/>
          <xsd:enumeration value="Handbuch - HB"/>
          <xsd:enumeration value="Konzept - KT"/>
          <xsd:enumeration value="Merkblatt - MB"/>
          <xsd:enumeration value="Prozessbeschreibung - PB"/>
          <xsd:enumeration value="Flussdiagramm - FD"/>
          <xsd:enumeration value="Leitlinie - LL"/>
          <xsd:enumeration value="Tabelle - TA"/>
          <xsd:enumeration value="Techn. Interpretation - TI"/>
          <xsd:enumeration value="Reglement - RE"/>
          <xsd:enumeration value="Richtlinie - RL"/>
          <xsd:enumeration value="Strategisches Dokument - SD"/>
          <xsd:enumeration value="Textbaustein - TB"/>
          <xsd:enumeration value="Vorlage - VL"/>
          <xsd:enumeration value="Verwaltungsverordnung - VV"/>
          <xsd:enumeration value="Verzeichnis - VZ"/>
          <xsd:enumeration value="Wegleitung - WL"/>
          <xsd:enumeration value="Unbekannt - UB"/>
          <xsd:enumeration value="Grundsatz Support - GS"/>
        </xsd:restriction>
      </xsd:simpleType>
    </xsd:element>
    <xsd:element name="SMC_DLS_Ident_Nr" ma:index="5" nillable="true" ma:displayName="DLS Ident Nr" ma:default="-" ma:indexed="true" ma:internalName="SMC_DLS_Ident_Nr">
      <xsd:simpleType>
        <xsd:restriction base="dms:Text">
          <xsd:maxLength value="50"/>
        </xsd:restriction>
      </xsd:simpleType>
    </xsd:element>
    <xsd:element name="_dlc_BarcodeValue" ma:index="6" nillable="true" ma:displayName="Barcodewert" ma:description="Der Wert des diesem Element zugewiesenen Barcodes." ma:internalName="_dlc_BarcodeValue" ma:readOnly="true">
      <xsd:simpleType>
        <xsd:restriction base="dms:Text"/>
      </xsd:simpleType>
    </xsd:element>
    <xsd:element name="_dlc_BarcodeImage" ma:index="7" nillable="true" ma:displayName="Barcodebeispielbild" ma:description="" ma:hidden="true" ma:internalName="_dlc_BarcodeImage" ma:readOnly="false">
      <xsd:simpleType>
        <xsd:restriction base="dms:Note"/>
      </xsd:simpleType>
    </xsd:element>
    <xsd:element name="_dlc_BarcodePreview" ma:index="8" nillable="true" ma:displayName="Barcode" ma:description="Der diesem Element zugewiesene Barcode." ma:format="Image" ma:hidden="true" ma:internalName="_dlc_BarcodePreview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MC_DLS_LanguageCode" ma:index="9" nillable="true" ma:displayName="DLS Sprachcode" ma:default="u" ma:indexed="true" ma:internalName="SMC_DLS_LanguageCode">
      <xsd:simpleType>
        <xsd:restriction base="dms:Choice">
          <xsd:enumeration value="d"/>
          <xsd:enumeration value="f"/>
          <xsd:enumeration value="i"/>
          <xsd:enumeration value="e"/>
          <xsd:enumeration value="x"/>
          <xsd:enumeration value="df"/>
          <xsd:enumeration value="de"/>
          <xsd:enumeration value="di"/>
          <xsd:enumeration value="dfe"/>
          <xsd:enumeration value="dfi"/>
          <xsd:enumeration value="dfie"/>
          <xsd:enumeration value="u"/>
        </xsd:restriction>
      </xsd:simpleType>
    </xsd:element>
    <xsd:element name="SMC_DLS_DocVer" ma:index="10" nillable="true" ma:displayName="DLS Dok Version" ma:indexed="true" ma:internalName="SMC_DLS_DocVer">
      <xsd:simpleType>
        <xsd:restriction base="dms:Text">
          <xsd:maxLength value="50"/>
        </xsd:restriction>
      </xsd:simpleType>
    </xsd:element>
    <xsd:element name="SMC_DLS_OriginExternal" ma:index="11" nillable="true" ma:displayName="DLS Herkunft extern" ma:default="0" ma:indexed="true" ma:internalName="SMC_DLS_OriginExternal">
      <xsd:simpleType>
        <xsd:restriction base="dms:Boolean"/>
      </xsd:simpleType>
    </xsd:element>
    <xsd:element name="SMC_DLS_DynDoc" ma:index="12" nillable="true" ma:displayName="DLS Dynamisches Dok" ma:default="0" ma:indexed="true" ma:internalName="SMC_DLS_DynDoc">
      <xsd:simpleType>
        <xsd:restriction base="dms:Boolean"/>
      </xsd:simpleType>
    </xsd:element>
    <xsd:element name="SMC_DLS_Internet" ma:index="13" nillable="true" ma:displayName="DLS Internet" ma:default="0" ma:indexed="true" ma:internalName="SMC_DLS_Internet">
      <xsd:simpleType>
        <xsd:restriction base="dms:Boolean"/>
      </xsd:simpleType>
    </xsd:element>
    <xsd:element name="SMC_DLS_Info_Training" ma:index="14" nillable="true" ma:displayName="DLS Info Schulung" ma:format="Dropdown" ma:indexed="true" ma:internalName="SMC_DLS_Info_Training">
      <xsd:simpleType>
        <xsd:restriction base="dms:Choice">
          <xsd:enumeration value="Info-Mail"/>
          <xsd:enumeration value="Physisch"/>
          <xsd:enumeration value="Elektronisch"/>
        </xsd:restriction>
      </xsd:simpleType>
    </xsd:element>
    <xsd:element name="SMC_DLS_RevisionInterval" ma:index="15" nillable="true" ma:displayName="DLS Revisionsintervall" ma:default="" ma:indexed="true" ma:internalName="SMC_DLS_RevisionInterval">
      <xsd:simpleType>
        <xsd:restriction base="dms:Choice">
          <xsd:enumeration value="6 Monate"/>
          <xsd:enumeration value="12 Monate"/>
          <xsd:enumeration value="18 Monate"/>
          <xsd:enumeration value="24 Monate"/>
        </xsd:restriction>
      </xsd:simpleType>
    </xsd:element>
    <xsd:element name="SMC_DLS_Review" ma:index="17" nillable="true" ma:displayName="DLS Review" ma:default="0" ma:indexed="true" ma:internalName="SMC_DLS_Review">
      <xsd:simpleType>
        <xsd:restriction base="dms:Boolean"/>
      </xsd:simpleType>
    </xsd:element>
    <xsd:element name="SMC_DLS_Status" ma:index="18" nillable="true" ma:displayName="DLS Status" ma:default="Neues Dokument" ma:indexed="true" ma:internalName="SMC_DLS_Status" ma:readOnly="true">
      <xsd:simpleType>
        <xsd:restriction base="dms:Choice">
          <xsd:enumeration value="Neues Dokument"/>
          <xsd:enumeration value="Bearbeitung initialisiert"/>
          <xsd:enumeration value="In Bearbeitung"/>
          <xsd:enumeration value="Inhaltliche Prüfung"/>
          <xsd:enumeration value="Formale Prüfung"/>
          <xsd:enumeration value="Freigabe"/>
          <xsd:enumeration value="Freigegeben"/>
          <xsd:enumeration value="Ausser Kraft / Archiviert"/>
          <xsd:enumeration value="Korrektur"/>
          <xsd:enumeration value="Pendente Archivierung"/>
        </xsd:restriction>
      </xsd:simpleType>
    </xsd:element>
    <xsd:element name="SMC_DLS_ReasonForChange" ma:index="19" nillable="true" ma:displayName="DLS Änderungsgrund" ma:internalName="SMC_DLS_ReasonForChange" ma:readOnly="true">
      <xsd:simpleType>
        <xsd:restriction base="dms:Note">
          <xsd:maxLength value="255"/>
        </xsd:restriction>
      </xsd:simpleType>
    </xsd:element>
    <xsd:element name="SMC_DLS_Author" ma:index="20" nillable="true" ma:displayName="DLS Autor" ma:list="UserInfo" ma:SharePointGroup="0" ma:internalName="SMC_DLS_Author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MC_DLS_Verifiers_Consultation" ma:index="21" nillable="true" ma:displayName="DLS Prüfer Vernehmlassung" ma:list="UserInfo" ma:SharePointGroup="0" ma:internalName="SMC_DLS_Verifiers_Consultation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MC_DLS_Verifier_Content" ma:index="22" nillable="true" ma:displayName="DLS Prüfer Inhaltlich" ma:list="UserInfo" ma:SharePointGroup="0" ma:internalName="SMC_DLS_Verifier_Content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MC_DLS_Verification_Content" ma:index="23" nillable="true" ma:displayName="DLS Prüfung Inhaltlich" ma:format="DateOnly" ma:internalName="SMC_DLS_Verification_Content" ma:readOnly="true">
      <xsd:simpleType>
        <xsd:restriction base="dms:DateTime"/>
      </xsd:simpleType>
    </xsd:element>
    <xsd:element name="SMC_DLS_Verifier_Formal" ma:index="24" nillable="true" ma:displayName="DLS Prüfer Formal" ma:list="UserInfo" ma:SharePointGroup="0" ma:internalName="SMC_DLS_Verifier_Formal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MC_DLS_Verification_Formal" ma:index="25" nillable="true" ma:displayName="DLS Prüfung Formal" ma:format="DateOnly" ma:internalName="SMC_DLS_Verification_Formal" ma:readOnly="true">
      <xsd:simpleType>
        <xsd:restriction base="dms:DateTime"/>
      </xsd:simpleType>
    </xsd:element>
    <xsd:element name="SMC_DLS_Approver" ma:index="26" nillable="true" ma:displayName="DLS Freigeber" ma:list="UserInfo" ma:SharePointGroup="0" ma:internalName="SMC_DLS_Approver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MC_DLS_Approval" ma:index="27" nillable="true" ma:displayName="DLS Freigabe" ma:format="DateOnly" ma:internalName="SMC_DLS_Approval" ma:readOnly="true">
      <xsd:simpleType>
        <xsd:restriction base="dms:DateTime"/>
      </xsd:simpleType>
    </xsd:element>
    <xsd:element name="SMC_DLS_Valid_From" ma:index="28" nillable="true" ma:displayName="DLS Gültig ab" ma:format="DateOnly" ma:indexed="true" ma:internalName="SMC_DLS_Valid_From">
      <xsd:simpleType>
        <xsd:restriction base="dms:DateTime"/>
      </xsd:simpleType>
    </xsd:element>
    <xsd:element name="SMC_DLS_Valid_From_Select" ma:index="29" nillable="true" ma:displayName="DLS Gültig ab Select" ma:format="DateOnly" ma:indexed="true" ma:internalName="SMC_DLS_Valid_From_Select" ma:readOnly="true">
      <xsd:simpleType>
        <xsd:restriction base="dms:DateTime"/>
      </xsd:simpleType>
    </xsd:element>
    <xsd:element name="SMC_DLS_Valid_Until" ma:index="30" nillable="true" ma:displayName="DLS Gültig bis" ma:format="DateOnly" ma:indexed="true" ma:internalName="SMC_DLS_Valid_Until" ma:readOnly="true">
      <xsd:simpleType>
        <xsd:restriction base="dms:DateTime"/>
      </xsd:simpleType>
    </xsd:element>
    <xsd:element name="SMC_DLS_Keywords" ma:index="32" nillable="true" ma:displayName="DLS Keywords" ma:internalName="SMC_DLS_Keywords" ma:readOnly="true">
      <xsd:simpleType>
        <xsd:restriction base="dms:Note"/>
      </xsd:simpleType>
    </xsd:element>
    <xsd:element name="SMC_DLS_DocName" ma:index="33" nillable="true" ma:displayName="DLS Dok Name" ma:internalName="SMC_DLS_DocName" ma:readOnly="true">
      <xsd:simpleType>
        <xsd:restriction base="dms:Text">
          <xsd:maxLength value="255"/>
        </xsd:restriction>
      </xsd:simpleType>
    </xsd:element>
    <xsd:element name="SMC_DLS_Initiator" ma:index="34" nillable="true" ma:displayName="DLS Initiator" ma:internalName="SMC_DLS_Initiator" ma:readOnly="true">
      <xsd:simpleType>
        <xsd:restriction base="dms:Text">
          <xsd:maxLength value="255"/>
        </xsd:restriction>
      </xsd:simpleType>
    </xsd:element>
    <xsd:element name="TaxCatchAll" ma:index="42" nillable="true" ma:displayName="Taxonomiespalte &quot;Alle abfangen&quot;" ma:description="" ma:hidden="true" ma:list="{8a4eebd2-ba81-4f16-9051-e96040b71894}" ma:internalName="TaxCatchAll" ma:showField="CatchAllData" ma:web="cc849c59-bc9e-4bc8-a07b-479ec91472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3" nillable="true" ma:displayName="Taxonomiespalte &quot;Alle abfangen&quot;1" ma:description="" ma:hidden="true" ma:list="{8a4eebd2-ba81-4f16-9051-e96040b71894}" ma:internalName="TaxCatchAllLabel" ma:readOnly="true" ma:showField="CatchAllDataLabel" ma:web="cc849c59-bc9e-4bc8-a07b-479ec91472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566c839511349d8b3159a81ffe74942" ma:index="44" nillable="true" ma:taxonomy="true" ma:internalName="d566c839511349d8b3159a81ffe74942" ma:taxonomyFieldName="SMC_DLS_Coverage" ma:displayName="DLS Geltungsbereich" ma:fieldId="{d566c839-5113-49d8-b315-9a81ffe74942}" ma:taxonomyMulti="true" ma:sspId="127454ae-bba0-4188-90fd-66f67f3fd02e" ma:termSetId="7e0a2ddb-86bf-4014-8f7a-6cbe083d92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9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MC_DLS_Valid_From xmlns="cc849c59-bc9e-4bc8-a07b-479ec9147289">2014-04-28T22:00:00+00:00</SMC_DLS_Valid_From>
    <_dlc_BarcodeValue xmlns="cc849c59-bc9e-4bc8-a07b-479ec9147289">2550883774</_dlc_BarcodeValue>
    <SMC_DLS_DocName xmlns="cc849c59-bc9e-4bc8-a07b-479ec9147289">KO000_00_001d_VL_Swissmedic_Praesentationsvorlage.potx</SMC_DLS_DocName>
    <SMC_DLS_Verifier_Content xmlns="cc849c59-bc9e-4bc8-a07b-479ec9147289">
      <UserInfo>
        <DisplayName/>
        <AccountId xsi:nil="true"/>
        <AccountType/>
      </UserInfo>
    </SMC_DLS_Verifier_Content>
    <_dlc_BarcodePreview xmlns="cc849c59-bc9e-4bc8-a07b-479ec9147289">
      <Url>https://dlswa.swissmedic.admin.ch/Records/SHM/_layouts/barcodeimagefromitem.aspx?ID=145&amp;list=13e47ad2-d796-43b1-8490-bd02017cc395</Url>
      <Description>Barcode: 2550883774</Description>
    </_dlc_BarcodePreview>
    <SMC_DLS_Status xmlns="cc849c59-bc9e-4bc8-a07b-479ec9147289">Freigegeben</SMC_DLS_Status>
    <SMC_DLS_Info_Training xmlns="cc849c59-bc9e-4bc8-a07b-479ec9147289">Info-Mail</SMC_DLS_Info_Training>
    <SMC_DLS_RevisionInterval xmlns="cc849c59-bc9e-4bc8-a07b-479ec9147289">12 Monate</SMC_DLS_RevisionInterval>
    <SMC_DLS_DocClass xmlns="cc849c59-bc9e-4bc8-a07b-479ec9147289">Vorlage - VO</SMC_DLS_DocClass>
    <SMC_DLS_Internet xmlns="cc849c59-bc9e-4bc8-a07b-479ec9147289">false</SMC_DLS_Internet>
    <SMC_DLS_OriginExternal xmlns="cc849c59-bc9e-4bc8-a07b-479ec9147289">true</SMC_DLS_OriginExternal>
    <SMC_DLS_Approver xmlns="cc849c59-bc9e-4bc8-a07b-479ec9147289">
      <UserInfo>
        <DisplayName/>
        <AccountId>58</AccountId>
        <AccountType/>
      </UserInfo>
    </SMC_DLS_Approver>
    <SMC_DLS_DocVer xmlns="cc849c59-bc9e-4bc8-a07b-479ec9147289">03</SMC_DLS_DocVer>
    <SMC_DLS_DynDoc xmlns="cc849c59-bc9e-4bc8-a07b-479ec9147289">false</SMC_DLS_DynDoc>
    <TaxCatchAll xmlns="cc849c59-bc9e-4bc8-a07b-479ec9147289">
      <Value>305</Value>
      <Value>304</Value>
    </TaxCatchAll>
    <SMC_DLS_Verifiers_Consultation xmlns="cc849c59-bc9e-4bc8-a07b-479ec9147289">
      <UserInfo>
        <DisplayName/>
        <AccountId xsi:nil="true"/>
        <AccountType/>
      </UserInfo>
    </SMC_DLS_Verifiers_Consultation>
    <SMC_DLS_Verification_Content xmlns="cc849c59-bc9e-4bc8-a07b-479ec9147289" xsi:nil="true"/>
    <SMC_DLS_LanguageCode xmlns="cc849c59-bc9e-4bc8-a07b-479ec9147289">d</SMC_DLS_LanguageCode>
    <_dlc_BarcodeImage xmlns="cc849c59-bc9e-4bc8-a07b-479ec9147289">iVBORw0KGgoAAAANSUhEUgAAAYIAAABtCAYAAACsn2ZqAAAAAXNSR0IArs4c6QAAAARnQU1BAACxjwv8YQUAAAAJcEhZcwAADsMAAA7DAcdvqGQAAA4ySURBVHhe7Z0LcuM4DERzvBwox8ld5ipzE+94YyeWREmvCVp2krdVW1s7AxFkE0TjQ8kvJ/8RAREQARH41Qi8/OrVu3gREAEREIGTRKARiIAIiMAvR0Ai+OUG4PJFQAREQCLQBkRABETglyMgEfxyA3D5IiACIjCcCF5eXk7nf1v/zP/u+v+3/70+R/5uLkuevZ3X2nzIOMn8Wjq31tyzLoJ7RefanNK1JXMgsmQ/yTjV/UxsJpFtzZ2sec+Gkv2sznfvnJH1jPYRqd0mGBzp+0ZRmERwQ1r3Iqqq0Y0ywsQhUkeSri2ZA5GtOpFR2PaMQ8hHIvgILCWCDwvbCvgqpCARSASTDG4veqtmHsS5Ewc5KurqceBHko9EIBHcVlgkAuCwyaEmh5iMU3VWiUNM5rPlICs6k1LCqOiNzJfsJxmnup89e0R0SgQSgUSwkxLulS9GHaKqY0vLJz3rqkbqezolgnF9r4Q0Rtkw3d8qsSakOyqrG6UzGYfIHoFlpRw0md+ogRJHUT0ItHwx6hBJBF9OsEo45ACRSHmUE0ls8RE6R9mwRLB/ieXZbJPMZ5T/tkcASk4SgURwm55XI72EfCQCS0OWhiwNNRu5aaSQRNg02+rtRZC5J/M90imbERznlKtkuWfH1XItseOqbaY6KtmBGYEZgbeG/p2gZyUfM4LjyIc43iPthMyn4vztEVwQ2IsayKanm0XG3KvnPkJn0gOqltISjKpRVxJ5mhEc55STfSHnodrbSuYzyk7IuiSCzkieOI5k09PNSpzcGlE9QqdE4K0hYrvENolTHn0Gic5k7kSW+Jpq0CQRSASbJZ1qDXQvK7FH8IFAhax7HStxMHT/iIN8hFN+hE7i3MmemRE0DgYx2iorJoeRzGe0EY52ysRgR+s0IzAjIE6Q2Oazkk8ydyJLfE3V95kRmBGYEcxOQRIQVGSrB7waaBD9ZgTT9wYI+RDnTsjQjMCMoFkuGB2dE4MdrdOMwIyAOEFim8QpV8lyjeh7S5rJfCQCiUAiGPilSOJUSHRMxiFObtQBT5xKa+5kzWYEZgRJ2cj3CDpLTFXHkTinxHGMinioI0kzj2TdRJY4RTJOdT979ojolAiOu7L6bHZC5pM4+y1ZiUAi8IWym0w2PXyVXoNEsHRNPXiSPSPlqGQcIlsNUlIdFVKQCCQCiUAiaPqQRzrlJMMiDlMi2KYJiUAikAgkAokg/K4ZIR8zAn+zePd3m4kh9URk9giWX0pNsCay1QNejXaJftrjIZFydb5rdjyq+U72jKwzGYfIkn3aGifVYWnowubEYMnmkHFIffdeTjk1kGSue4e2eqDI3JP5kv38zjpbcydrlgi8NZQQg6UhS0OWhiwNWRqyNJTwxr4siRhHR9xJCaUnmhqZviXRbrIugnsSGdOIsoVnFa8EI7KfybqJ7JE6zQi8Pnq2gbXzuO+RmYQZgRmBGYEZgRmBGQFjDCpFIlMzgmmUQ6PvaqRMol17BF97Q6KwStZG9tOMwIzAjCBkaUIwJK0n45BDbLP4Z93g2drPxGYSWYlAIpAIJAJ/s3jlRtgjnPIjdEoEEoFEIBFIBBLB4sdverJaWn4kY4+6DDCKWHtKnuklhySLO3JdtGS/J2ez2GaxzWKbxTaLw6CTkM8RpLrn4OnfSwQSgUQgEUgEEgHlDCbnraHl79hW09BRaSmJYrw15K2hvTKSpSF268+MwG8N+a2h4LMflSuY1cM2imR7xiE3z2wW2yy2WRyma+QwEsdBxiGHeKtpVInOybOjs5C1KDHVQ+ZexTbZvx5ZYkOj1ikRSAQSgUTgrSFvDXlraODPn44KzgjRVwOGVAcr3relbBbbLLZZbLPYZnEYdKZOuqf8meqQCIJ6NGHppFyQblZS9ugxnlERz17DsFcPwSvBiOznd9ZpacjSkKWhkKWJAyeOg4xTdVaJc0rm0+ugqeMnt8JG3SohGJH9JONU97Nnj4hOiUAikAgkAnsE9gjsEdgj+Ix3tgIxS0OWhpCzSCJjmiF4a6j9S1gJ1mkGRbIgun8kw0uynWTdW9nrI3QmcyeyZJ/SvZcIQFOXGA/ZHDIOSevvVabpNULy3FpfYs2xSAQSwdkGkvPwrOSTnA8iS3yNRACNhwC+5rxG1VdHblblwCTPpg56ZARZxau6zoTIe2SrBzzROcqG6f5W19ZzXp9FZzJ3InvEuirloMn8Rg2URIzVg0Cj1lGHqOrYRjvlXiMkz1Fse7OdZA5EtnrYElscVcpIdI6yYYlgmrlVz+QRtpnqqPhy3yMAJSeJgP1mKonkiXGTcR7hlB+hUyLw1tDZBkigLRHYLLZZfFNqTCLuHtkjsxCJQCKQCLw+6vVRr48ikqeln73SX5XkkoxvVIY1SmcyDpE9AstKFmCP4ILA3qEgJYpegyDPrc2PPFutgVLHkuohcye4j3IiZgT7tfMEo2R/R+3hKJ3JOERWIvAz1H6GOijXjSa8xHH1yFYPeKLT0pClIUtDloYsDVkasjTkm8U2i0kKlkSUJJqrRmzz+aTlk72yDMFktE5ya4GUdMjcyTijygrJXj9CpxmBGYEZgRmBGYEZgRmBGYEZQRJBkujOjKD9SYS9LMSMoP3KTZKN9siaEZgRmBGYEZgRmBGYEZgRmBGYESzfKiSY2CPo+xBaL7YkGzUj+ECJ9NASPMmeEZ3JOESWVB+2xkl1tHpY9M/8xISfmPCnKm+cU3r4epx71ckRBzOy1Fed7xpGo5rvZM8kgm1KkAgkAolAImh6iR6SG+WUH0E+ydyJLCFsMwJ4+AjgicGSzRlthKPLNAST0TptFtssJtd6iW2S6Hz0GSQ6k7kTWeJrJAKJYFEr3UuhyUHcSreJ8dI59OpJ5kBkq4ctcTijShmJzhYGZM2WhrZvx1UDpSNsM9VB+wFNO648TA4GMdoqK5oRsAYcMSyJ4Ou6YpIFJc49kZUIvD56tgFiixVfbo/AHoE9ApidksAnydqIrEQgEUgEvkfgewS+R9B13dLSkKWhJEMwIzAjMCMwI2j6jKTkSrIbUt54pM6kdEpkjyiLJ85+S1YikAgkAolAIgirDxLBDgWRa1rVZhltaI6qr1ab2dUbCgleW3VsYrwU2149yRyIbDXqGoVtzzgkih5lw7RUVMWT7Nkz+IjqmSTrPAJLM4LOSJ5sTnKoew2CPNeTJvc6aOooyCGuEidxkI9o3D5Cp0Rgs9hmcZiuEQcuEfj10bMNjCZZYns9OiUCiUAikAi8NeStIW8N+fXRz/h1KyOvlIlsFneWmKrlC0tD6y/JVLG9V3Ruaei46DzZw56zZI9gas0SgUTgraGbUhFxKqS8SMYhhGdp6DjyGbVnowIGMp9KFjCx41EDrTUbq4eGgJHUXsl8Rkcj1egjmY/N4r7fbyBOedQBT/ZTIpAI7BHYI7BHYI/AHoE9AnsEZgR9Ee7oLCTJ+Lw+Oo1i17AjWYgZgRmBGYEZgRmBGYEZgRmBGYEZgRkBjYiSXlFFlvSZErtNMyiify8LSTK8ak9jDetRPZcE61E9NKKT7FO6914fBbd7iMGSzSHjkLR+lNEl87mXzsRxVI27im0PXs+q09KQpSEaCFUu/gy/PlqZjM+KgAiIgAgcj4BEcDzmahQBERCBp0JAIniq7XAyIiACInA8AhLB8ZirUQREQASeCgGJ4Km2w8mIgAiIwPEISATHY65GERABEXgqBCSCp9oOJyMCIiACxyMgERyPuRpFQARE4KkQkAieajt+xmT+vM1fAno9vf+dru3v++vnpxMmL3O9vp+uokTmPOpc7u3PEsf5nF7nE/r3yJ7Mcl0vp4muv++n19nnEL7WdsGAyCym//f0/nrG9O3UWNrPMBpX8VAEJIKHwv8TlZ+d1tRhfTjQKRl8OO9tx8Zlbsb+87bQ9aH/RtfFGd+Swb7Mn9PbbL5XAmoRz+3OfsgtyZDKfBGQRPATT8wzrEkieIZd+OlzaDhe7uS3nN9HpDyN7i/R86d3Pjvwucwl+v/MPohMa5M+nnvZZIL5fFrjrMtccXoHxPnTzcj13Q8BieB+2DryJwJLRzuECC4EM/fDk+i+QULnaf0vcyUCItPczTaBTEQbGcpiqDWZmz8neGlwItCLgETQi5zPcQT+d2jTqLxV/5879F2Zy7jt574yiWtp5TNzaBAIkZkveFFOWiBSyQamJCMRcHNTMkdAIsgx84kIgWujk9TIZ83XmZ5FTX6TCFo9ia8mdquaQ5rO/1rTl8btstyEI/1bwWY2sCQQiSAyOoVDBCSCEDDFMwSuzrV1S2c60sX53dwaWmqayUAimJSBLs+cM5RbMiAy8/lsN4E71nNRMJnL5c8kgszulM4QkAgyvJROELheldy7VnPrAHduErXq/5uloSZZzK5jEpnmujdKPyskNRlmRaZ1TfX2ii2EM9kpZX85AhLBLzeA+y3/cqNmM8Kfam9FwvP5tZq8W83itaj99s+JTBuntai/PxtY2w8zgvtZqiOfThKBVnAHBHIS+HePB1zFnMuA66ObUfeloUxkmiitzLmQDUgEdzBHh9xFQCLYhUiBDAFCAsuXs5YvnRGZ61vFWy+UNd7KXVwXBTJn5z7Lblovyn02k5NeBwDYjACApEg3AhJBN3Q+2C6bb31m4Xql8+vmzVfte/7iGJH5mMH+bZ/lWMs6+57MheAmn5BovOx2h2zga42+Weypuw8CEsF9cHVUERABEfg2CEgE32arnKgIiIAI3AcBieA+uDqqCIiACHwbBCSCb7NVTlQEREAE7oOARHAfXB1VBERABL4NAhLBt9kqJyoCIiAC90FAIrgPro4qAiIgAt8GAYng22yVExUBERCB+yDwH3VsRRbaRqkqAAAAAElFTkSuQmCC</_dlc_BarcodeImage>
    <SMC_DLS_Ident_Nr xmlns="cc849c59-bc9e-4bc8-a07b-479ec9147289">KO000_00_001</SMC_DLS_Ident_Nr>
    <d566c839511349d8b3159a81ffe74942 xmlns="cc849c59-bc9e-4bc8-a07b-479ec9147289">
      <Terms xmlns="http://schemas.microsoft.com/office/infopath/2007/PartnerControls">
        <TermInfo xmlns="http://schemas.microsoft.com/office/infopath/2007/PartnerControls">
          <TermName xmlns="http://schemas.microsoft.com/office/infopath/2007/PartnerControls">1231 Kommunikation</TermName>
          <TermId xmlns="http://schemas.microsoft.com/office/infopath/2007/PartnerControls">1dcd5ae3-1ab6-4805-8779-71bad6bcca96</TermId>
        </TermInfo>
        <TermInfo xmlns="http://schemas.microsoft.com/office/infopath/2007/PartnerControls">
          <TermName xmlns="http://schemas.microsoft.com/office/infopath/2007/PartnerControls">12310 Corporate Design</TermName>
          <TermId xmlns="http://schemas.microsoft.com/office/infopath/2007/PartnerControls">5be0c5d9-4c91-47c1-b152-b31e74d123aa</TermId>
        </TermInfo>
      </Terms>
    </d566c839511349d8b3159a81ffe74942>
    <SMC_DLS_Initiator xmlns="cc849c59-bc9e-4bc8-a07b-479ec9147289">elisabeth.staeuble@swissmedic.ch</SMC_DLS_Initiator>
    <SMC_DLS_Verification_Formal xmlns="cc849c59-bc9e-4bc8-a07b-479ec9147289">2014-04-29T11:09:06+00:00</SMC_DLS_Verification_Formal>
    <SMC_DLS_Keywords xmlns="cc849c59-bc9e-4bc8-a07b-479ec9147289">1dcd5ae3-1ab6-4805-8779-71bad6bcca96 5be0c5d9-4c91-47c1-b152-b31e74d123aa </SMC_DLS_Keywords>
    <SMC_DLS_Author xmlns="cc849c59-bc9e-4bc8-a07b-479ec9147289">
      <UserInfo>
        <DisplayName/>
        <AccountId>205</AccountId>
        <AccountType/>
      </UserInfo>
    </SMC_DLS_Author>
    <SMC_DLS_Approval xmlns="cc849c59-bc9e-4bc8-a07b-479ec9147289">2014-05-07T06:56:39+00:00</SMC_DLS_Approval>
    <SMC_DLS_Valid_From_Select xmlns="cc849c59-bc9e-4bc8-a07b-479ec9147289">2014-04-28T22:00:00+00:00</SMC_DLS_Valid_From_Select>
    <SMC_DLS_ReasonForChange xmlns="cc849c59-bc9e-4bc8-a07b-479ec9147289">Höhe Inhaltsbereich Erleichterung bei der Migration/Anpassung alter VL</SMC_DLS_ReasonForChange>
    <SMC_DLS_Review xmlns="cc849c59-bc9e-4bc8-a07b-479ec9147289">false</SMC_DLS_Review>
    <SMC_DLS_DocType xmlns="cc849c59-bc9e-4bc8-a07b-479ec9147289">Vorlage - VL</SMC_DLS_DocType>
    <SMC_DLS_Valid_Until xmlns="cc849c59-bc9e-4bc8-a07b-479ec9147289">9999-12-31T22:59:59+00:00</SMC_DLS_Valid_Until>
    <SMC_DLS_Verifier_Formal xmlns="cc849c59-bc9e-4bc8-a07b-479ec9147289">
      <UserInfo>
        <DisplayName/>
        <AccountId>61</AccountId>
        <AccountType/>
      </UserInfo>
    </SMC_DLS_Verifier_Formal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154835-C621-4502-9995-060DC50ED994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5B0D15DA-5A18-41F3-9C4A-D11BADE596D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B763831-4F20-4149-830B-59019F5066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c849c59-bc9e-4bc8-a07b-479ec91472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EEB260FD-58B7-49FF-9A65-9031BA48AC6A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cc849c59-bc9e-4bc8-a07b-479ec9147289"/>
    <ds:schemaRef ds:uri="http://schemas.microsoft.com/sharepoint/v3"/>
    <ds:schemaRef ds:uri="http://schemas.microsoft.com/office/2006/metadata/properties"/>
  </ds:schemaRefs>
</ds:datastoreItem>
</file>

<file path=customXml/itemProps5.xml><?xml version="1.0" encoding="utf-8"?>
<ds:datastoreItem xmlns:ds="http://schemas.openxmlformats.org/officeDocument/2006/customXml" ds:itemID="{6F5AFA97-0D87-4300-BCF0-730E5DB7EE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KO000_00_001d_VL_Swissmedic_Praesentationsvorlage</Template>
  <TotalTime>0</TotalTime>
  <Words>1000</Words>
  <Application>Microsoft Office PowerPoint</Application>
  <PresentationFormat>Bildschirmpräsentation (4:3)</PresentationFormat>
  <Paragraphs>272</Paragraphs>
  <Slides>30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</vt:lpstr>
      <vt:lpstr>Wingdings</vt:lpstr>
      <vt:lpstr>ヒラギノ角ゴ Pro W3</vt:lpstr>
      <vt:lpstr>KO000_00_001d_VL_Swissmedic_Praesentationsvorlage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2014-10-07T07:53:33Z</dcterms:created>
  <dcterms:modified xsi:type="dcterms:W3CDTF">2017-04-05T10:24:49Z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MC_DLS_Revision">
    <vt:lpwstr/>
  </property>
  <property fmtid="{D5CDD505-2E9C-101B-9397-08002B2CF9AE}" pid="3" name="ContentTypeId">
    <vt:lpwstr>0x0101004EB300D2B8D94E78948B9E044ED82CF20058CC55E5FB097D4BA369B983E22546BB</vt:lpwstr>
  </property>
  <property fmtid="{D5CDD505-2E9C-101B-9397-08002B2CF9AE}" pid="4" name="SMC_DLS_Coverage">
    <vt:lpwstr>304;#1231 Kommunikation|1dcd5ae3-1ab6-4805-8779-71bad6bcca96;#305;#12310 Corporate Design|5be0c5d9-4c91-47c1-b152-b31e74d123aa</vt:lpwstr>
  </property>
  <property fmtid="{D5CDD505-2E9C-101B-9397-08002B2CF9AE}" pid="5" name="SMC_DLS_DocTypeAbbr">
    <vt:lpwstr/>
  </property>
</Properties>
</file>